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276" r:id="rId4"/>
    <p:sldId id="310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07" r:id="rId13"/>
    <p:sldId id="308" r:id="rId14"/>
    <p:sldId id="302" r:id="rId15"/>
    <p:sldId id="260" r:id="rId16"/>
    <p:sldId id="296" r:id="rId17"/>
    <p:sldId id="315" r:id="rId18"/>
    <p:sldId id="297" r:id="rId19"/>
    <p:sldId id="311" r:id="rId20"/>
    <p:sldId id="316" r:id="rId21"/>
    <p:sldId id="312" r:id="rId22"/>
    <p:sldId id="270" r:id="rId23"/>
    <p:sldId id="268" r:id="rId24"/>
    <p:sldId id="281" r:id="rId25"/>
    <p:sldId id="300" r:id="rId26"/>
    <p:sldId id="301" r:id="rId27"/>
    <p:sldId id="292" r:id="rId28"/>
    <p:sldId id="272" r:id="rId29"/>
    <p:sldId id="309" r:id="rId30"/>
    <p:sldId id="313" r:id="rId31"/>
    <p:sldId id="314" r:id="rId32"/>
    <p:sldId id="293" r:id="rId33"/>
  </p:sldIdLst>
  <p:sldSz cx="9144000" cy="6858000" type="screen4x3"/>
  <p:notesSz cx="7102475" cy="93884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5" autoAdjust="0"/>
    <p:restoredTop sz="85731" autoAdjust="0"/>
  </p:normalViewPr>
  <p:slideViewPr>
    <p:cSldViewPr>
      <p:cViewPr>
        <p:scale>
          <a:sx n="106" d="100"/>
          <a:sy n="106" d="100"/>
        </p:scale>
        <p:origin x="-840" y="2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3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ED3274-E1E3-4F43-8C34-64A7CB964483}" type="datetimeFigureOut">
              <a:rPr lang="en-GB" altLang="en-US"/>
              <a:pPr>
                <a:defRPr/>
              </a:pPr>
              <a:t>07/05/2018</a:t>
            </a:fld>
            <a:endParaRPr lang="en-GB" altLang="en-US"/>
          </a:p>
        </p:txBody>
      </p:sp>
      <p:sp>
        <p:nvSpPr>
          <p:cNvPr id="9114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65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4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9729E5-FF5D-4CE3-853B-CC7B872B41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59288"/>
            <a:ext cx="5680075" cy="422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65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F4AB07-F39F-4FF5-8CA9-ACE1376431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568823-8634-45ED-8D62-E64F7C2B6279}" type="slidenum">
              <a:rPr lang="en-GB" altLang="en-US" smtClean="0">
                <a:latin typeface="Arial" charset="0"/>
                <a:cs typeface="Arial" charset="0"/>
              </a:rPr>
              <a:pPr/>
              <a:t>1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8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8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8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0F3C5E-C0DF-4F13-96C9-3E267D4FC957}" type="slidenum">
              <a:rPr lang="en-GB" altLang="en-US" smtClean="0">
                <a:latin typeface="Arial" charset="0"/>
                <a:cs typeface="Arial" charset="0"/>
              </a:rPr>
              <a:pPr/>
              <a:t>19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BEBF40-639C-487E-8EB4-0F1152F1F975}" type="slidenum">
              <a:rPr lang="en-GB" altLang="en-US" smtClean="0">
                <a:latin typeface="Arial" charset="0"/>
                <a:cs typeface="Arial" charset="0"/>
              </a:rPr>
              <a:pPr/>
              <a:t>22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231D56-97D0-4A73-8132-D8594D4142A6}" type="slidenum">
              <a:rPr lang="en-GB" altLang="en-US" smtClean="0">
                <a:latin typeface="Arial" charset="0"/>
                <a:cs typeface="Arial" charset="0"/>
              </a:rPr>
              <a:pPr/>
              <a:t>23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F64200-CA4F-4CB3-907F-85A90E9E2CF9}" type="slidenum">
              <a:rPr lang="en-GB" altLang="en-US" smtClean="0">
                <a:latin typeface="Arial" charset="0"/>
                <a:cs typeface="Arial" charset="0"/>
              </a:rPr>
              <a:pPr/>
              <a:t>24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0500" indent="-190500" eaLnBrk="1" hangingPunct="1">
              <a:lnSpc>
                <a:spcPct val="80000"/>
              </a:lnSpc>
            </a:pPr>
            <a:endParaRPr lang="en-US" altLang="en-US" sz="1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8BC3B6-423E-4BBD-9282-AB118A615857}" type="slidenum">
              <a:rPr lang="en-GB" altLang="en-US" smtClean="0">
                <a:latin typeface="Arial" charset="0"/>
                <a:cs typeface="Arial" charset="0"/>
              </a:rPr>
              <a:pPr/>
              <a:t>28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08A7E0-EFD0-49B5-9FDE-423BD7663495}" type="slidenum">
              <a:rPr lang="en-GB" altLang="en-US" smtClean="0">
                <a:latin typeface="Arial" charset="0"/>
                <a:cs typeface="Arial" charset="0"/>
              </a:rPr>
              <a:pPr/>
              <a:t>29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400F32-2E3D-47B1-B480-6475FFF86774}" type="slidenum">
              <a:rPr lang="en-GB" altLang="en-US" smtClean="0">
                <a:latin typeface="Arial" charset="0"/>
                <a:cs typeface="Arial" charset="0"/>
              </a:rPr>
              <a:pPr/>
              <a:t>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749AA-2F08-4087-BA6C-E7582B09206D}" type="slidenum">
              <a:rPr lang="en-GB" altLang="en-US" smtClean="0">
                <a:latin typeface="Arial" charset="0"/>
                <a:cs typeface="Arial" charset="0"/>
              </a:rPr>
              <a:pPr/>
              <a:t>30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D60B87-C285-4394-9A23-D6CEC9D4BFE8}" type="slidenum">
              <a:rPr lang="en-GB" altLang="en-US" smtClean="0">
                <a:latin typeface="Arial" charset="0"/>
                <a:cs typeface="Arial" charset="0"/>
              </a:rPr>
              <a:pPr/>
              <a:t>31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72BF55-FB6A-4769-A0FE-4B536CA44100}" type="slidenum">
              <a:rPr lang="en-GB" altLang="en-US" smtClean="0">
                <a:latin typeface="Arial" charset="0"/>
                <a:cs typeface="Arial" charset="0"/>
              </a:rPr>
              <a:pPr/>
              <a:t>32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B0B327-0B21-454F-97F4-B0CBED6D5A0E}" type="slidenum">
              <a:rPr lang="en-GB" altLang="en-US" smtClean="0">
                <a:latin typeface="Arial" charset="0"/>
                <a:cs typeface="Arial" charset="0"/>
              </a:rPr>
              <a:pPr/>
              <a:t>3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2F2F1B-F018-4601-82CC-F6576CF09D21}" type="slidenum">
              <a:rPr lang="en-GB" altLang="en-US" smtClean="0">
                <a:latin typeface="Arial" charset="0"/>
                <a:cs typeface="Arial" charset="0"/>
              </a:rPr>
              <a:pPr/>
              <a:t>12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9FA9F-2506-4688-86C3-52A24E454A2A}" type="slidenum">
              <a:rPr lang="en-GB" altLang="en-US" smtClean="0">
                <a:latin typeface="Arial" charset="0"/>
                <a:cs typeface="Arial" charset="0"/>
              </a:rPr>
              <a:pPr/>
              <a:t>13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7121AD-4355-42E2-8A10-5E7E79956F4B}" type="slidenum">
              <a:rPr lang="en-GB" altLang="en-US" smtClean="0">
                <a:latin typeface="Arial" charset="0"/>
                <a:cs typeface="Arial" charset="0"/>
              </a:rPr>
              <a:pPr/>
              <a:t>15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  <a:p>
            <a:endParaRPr lang="en-GB" altLang="en-US" smtClean="0">
              <a:latin typeface="Arial" charset="0"/>
              <a:cs typeface="Arial" charset="0"/>
            </a:endParaRPr>
          </a:p>
          <a:p>
            <a:r>
              <a:rPr lang="en-GB" altLang="en-US" smtClean="0">
                <a:latin typeface="Arial" charset="0"/>
                <a:cs typeface="Arial" charset="0"/>
              </a:rPr>
              <a:t> </a:t>
            </a:r>
          </a:p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4B638-BC42-48CB-A005-3F59435FBC20}" type="slidenum">
              <a:rPr lang="en-GB" altLang="en-US" smtClean="0">
                <a:latin typeface="Arial" charset="0"/>
                <a:cs typeface="Arial" charset="0"/>
              </a:rPr>
              <a:pPr/>
              <a:t>17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C791-CE13-4929-8DDD-19C2B7509E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7AC87-6DAC-43D7-9220-BF3596B23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66FC-E236-4081-B720-917B2D9986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1184-798E-4AB6-8F31-F30A886B13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0AA7-4AF8-4E24-B29F-F92DE7C1BD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0F72-70B9-4ACC-BEE6-E0244C9E9D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E9EE-3BAD-4F9E-B063-93B3FF4CB3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784E-4058-4E65-A493-494821C7F4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4640-2F14-4D05-81F9-E958F32D04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7652-897A-4E4E-A8C6-29EC4CEFE2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C0A8-FE52-4D58-8495-8070866FB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646EF-58A5-4439-A620-93286F1793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cblogo"/>
          <p:cNvPicPr>
            <a:picLocks noChangeAspect="1" noChangeArrowheads="1"/>
          </p:cNvPicPr>
          <p:nvPr userDrawn="1"/>
        </p:nvPicPr>
        <p:blipFill>
          <a:blip r:embed="rId13"/>
          <a:srcRect b="24580"/>
          <a:stretch>
            <a:fillRect/>
          </a:stretch>
        </p:blipFill>
        <p:spPr bwMode="auto">
          <a:xfrm>
            <a:off x="8001000" y="228600"/>
            <a:ext cx="9620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08A5AF"/>
              </a:clrFrom>
              <a:clrTo>
                <a:srgbClr val="08A5A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0175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bict999@gmail.com" TargetMode="External"/><Relationship Id="rId7" Type="http://schemas.openxmlformats.org/officeDocument/2006/relationships/hyperlink" Target="http://www.rm.com/products/rm-integris/latest-updates#te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gris.uservoice.com/" TargetMode="External"/><Relationship Id="rId5" Type="http://schemas.openxmlformats.org/officeDocument/2006/relationships/hyperlink" Target="http://www.cbict.org.uk/" TargetMode="External"/><Relationship Id="rId4" Type="http://schemas.openxmlformats.org/officeDocument/2006/relationships/hyperlink" Target="mailto:.com/admin@cbict.org.uk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b="1" smtClean="0"/>
              <a:t>G2 USER FORUM</a:t>
            </a:r>
            <a:br>
              <a:rPr lang="en-US" altLang="en-US" sz="4400" b="1" smtClean="0"/>
            </a:br>
            <a:r>
              <a:rPr lang="en-US" altLang="en-US" sz="4400" b="1" smtClean="0"/>
              <a:t>Friday 4th May 2018</a:t>
            </a:r>
            <a:endParaRPr lang="en-GB" altLang="en-US" sz="4400" b="1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Warm welcome to all</a:t>
            </a:r>
          </a:p>
          <a:p>
            <a:pPr eaLnBrk="1" hangingPunct="1"/>
            <a:endParaRPr lang="en-GB" altLang="en-US" sz="3200" smtClean="0"/>
          </a:p>
          <a:p>
            <a:pPr eaLnBrk="1" hangingPunct="1"/>
            <a:r>
              <a:rPr lang="en-US" altLang="en-US" sz="2000" smtClean="0"/>
              <a:t>Cathy Piotrowski &amp; Neil Turner</a:t>
            </a:r>
          </a:p>
          <a:p>
            <a:pPr eaLnBrk="1" hangingPunct="1"/>
            <a:r>
              <a:rPr lang="en-US" altLang="en-US" sz="2000" smtClean="0"/>
              <a:t>CBICT ltd</a:t>
            </a:r>
            <a:endParaRPr lang="en-GB" altLang="en-US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9925" y="1600200"/>
            <a:ext cx="52641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IMPORTANT!!!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Once you have downloaded the file it will be removed by the system </a:t>
            </a:r>
            <a:r>
              <a:rPr lang="mr-IN" sz="2800" smtClean="0"/>
              <a:t>–</a:t>
            </a:r>
            <a:r>
              <a:rPr lang="en-US" sz="2800" smtClean="0"/>
              <a:t> so DON’T think “I will sort it another time” it will not be there! </a:t>
            </a:r>
            <a:r>
              <a:rPr lang="en-US" sz="2800" smtClean="0">
                <a:sym typeface="Wingdings" pitchFamily="2" charset="2"/>
              </a:rPr>
              <a:t></a:t>
            </a:r>
            <a:br>
              <a:rPr lang="en-US" sz="2800" smtClean="0">
                <a:sym typeface="Wingdings" pitchFamily="2" charset="2"/>
              </a:rPr>
            </a:br>
            <a:endParaRPr lang="en-US" sz="2800" smtClean="0">
              <a:sym typeface="Wingdings" pitchFamily="2" charset="2"/>
            </a:endParaRPr>
          </a:p>
          <a:p>
            <a:r>
              <a:rPr lang="en-US" sz="2800" smtClean="0">
                <a:sym typeface="Wingdings" pitchFamily="2" charset="2"/>
              </a:rPr>
              <a:t>Only needs to be used when asking questions that refer to a file that contains sensitive information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CBICT Support 2</a:t>
            </a:r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Enhanced Services for Sep 18/Aug 19</a:t>
            </a:r>
          </a:p>
          <a:p>
            <a:pPr marL="400050" lvl="1" indent="0">
              <a:buFontTx/>
              <a:buNone/>
            </a:pPr>
            <a:r>
              <a:rPr lang="en-GB" smtClean="0"/>
              <a:t>Essentials (Census/Year End/Attendance)</a:t>
            </a:r>
            <a:br>
              <a:rPr lang="en-GB" smtClean="0"/>
            </a:br>
            <a:r>
              <a:rPr lang="en-GB" smtClean="0"/>
              <a:t>SWF Census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Assessment</a:t>
            </a:r>
          </a:p>
          <a:p>
            <a:pPr marL="400050" lvl="1" indent="0">
              <a:buFontTx/>
              <a:buNone/>
            </a:pPr>
            <a:r>
              <a:rPr lang="en-GB" smtClean="0"/>
              <a:t>Sum Ass 2019 for stat returns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CBICT Support 2</a:t>
            </a:r>
            <a:endParaRPr lang="en-US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New!     GDPR support</a:t>
            </a:r>
            <a:br>
              <a:rPr lang="en-US" smtClean="0"/>
            </a:br>
            <a:r>
              <a:rPr lang="en-US" sz="2400" smtClean="0"/>
              <a:t>(Data Governance Framework &amp; resources through website  foc)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Covers: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Advice and guidance (email and phone) throughout the year</a:t>
            </a:r>
          </a:p>
          <a:p>
            <a:r>
              <a:rPr lang="en-US" sz="2400" smtClean="0"/>
              <a:t>Audit service </a:t>
            </a:r>
          </a:p>
          <a:p>
            <a:r>
              <a:rPr lang="en-US" sz="2400" smtClean="0"/>
              <a:t>Training (bespoke) or briefing sessions for SLT</a:t>
            </a:r>
            <a:r>
              <a:rPr lang="en-US" smtClean="0"/>
              <a:t>, </a:t>
            </a:r>
            <a:r>
              <a:rPr lang="en-US" sz="2400" smtClean="0"/>
              <a:t>staff and governors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Integris USER FORUM</a:t>
            </a:r>
            <a:endParaRPr lang="en-GB" altLang="en-US" b="1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Over to Dom and Martin from RM………..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br>
              <a:rPr lang="en-GB" altLang="en-US" sz="3600" smtClean="0"/>
            </a:br>
            <a:r>
              <a:rPr lang="en-GB" altLang="en-US" sz="3600" smtClean="0"/>
              <a:t> </a:t>
            </a:r>
            <a:r>
              <a:rPr lang="en-GB" altLang="en-US" smtClean="0"/>
              <a:t>Census 1</a:t>
            </a:r>
            <a:r>
              <a:rPr lang="en-US" altLang="en-US" smtClean="0"/>
              <a:t>8</a:t>
            </a:r>
            <a:r>
              <a:rPr lang="en-GB" altLang="en-US" smtClean="0"/>
              <a:t>/19 </a:t>
            </a:r>
          </a:p>
        </p:txBody>
      </p:sp>
      <p:sp>
        <p:nvSpPr>
          <p:cNvPr id="1331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2973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b="1" dirty="0"/>
              <a:t>School Census 2018/19 Reference Dates:</a:t>
            </a:r>
            <a:br>
              <a:rPr lang="en-GB" altLang="en-US" b="1" dirty="0"/>
            </a:br>
            <a:endParaRPr lang="en-GB" altLang="en-US" b="1" dirty="0"/>
          </a:p>
          <a:p>
            <a:pPr eaLnBrk="1" hangingPunct="1">
              <a:defRPr/>
            </a:pPr>
            <a:r>
              <a:rPr lang="en-GB" altLang="en-US" dirty="0"/>
              <a:t>Autumn – Thurs </a:t>
            </a:r>
            <a:r>
              <a:rPr lang="en-US" altLang="en-US" dirty="0"/>
              <a:t>4</a:t>
            </a:r>
            <a:r>
              <a:rPr lang="en-GB" altLang="en-US" baseline="30000" dirty="0" err="1"/>
              <a:t>th</a:t>
            </a:r>
            <a:r>
              <a:rPr lang="en-GB" altLang="en-US" dirty="0"/>
              <a:t>  Oct 2018</a:t>
            </a:r>
          </a:p>
          <a:p>
            <a:pPr eaLnBrk="1" hangingPunct="1">
              <a:defRPr/>
            </a:pPr>
            <a:r>
              <a:rPr lang="en-GB" altLang="en-US" dirty="0"/>
              <a:t>Spring – Thurs 1</a:t>
            </a:r>
            <a:r>
              <a:rPr lang="en-US" altLang="en-US" dirty="0"/>
              <a:t>7</a:t>
            </a:r>
            <a:r>
              <a:rPr lang="en-GB" altLang="en-US" baseline="30000" dirty="0" err="1"/>
              <a:t>th</a:t>
            </a:r>
            <a:r>
              <a:rPr lang="en-GB" altLang="en-US" dirty="0"/>
              <a:t> Jan 2019</a:t>
            </a:r>
          </a:p>
          <a:p>
            <a:pPr eaLnBrk="1" hangingPunct="1">
              <a:defRPr/>
            </a:pPr>
            <a:r>
              <a:rPr lang="en-GB" altLang="en-US" dirty="0"/>
              <a:t>Summer – Thurs 16</a:t>
            </a:r>
            <a:r>
              <a:rPr lang="en-GB" altLang="en-US" baseline="30000" dirty="0"/>
              <a:t>th</a:t>
            </a:r>
            <a:r>
              <a:rPr lang="en-GB" altLang="en-US" dirty="0"/>
              <a:t> May 2019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Integris User Forum</a:t>
            </a:r>
            <a:br>
              <a:rPr lang="en-GB" altLang="en-US" sz="3600" smtClean="0"/>
            </a:br>
            <a:r>
              <a:rPr lang="en-GB" altLang="en-US" sz="3600" smtClean="0"/>
              <a:t> </a:t>
            </a:r>
            <a:r>
              <a:rPr lang="en-GB" altLang="en-US" smtClean="0"/>
              <a:t>Census 1</a:t>
            </a:r>
            <a:r>
              <a:rPr lang="en-US" altLang="en-US" smtClean="0"/>
              <a:t>8</a:t>
            </a:r>
            <a:r>
              <a:rPr lang="en-GB" altLang="en-US" smtClean="0"/>
              <a:t>/19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 smtClean="0"/>
              <a:t>No additional data items in School Census for 18/19</a:t>
            </a:r>
          </a:p>
          <a:p>
            <a:pPr>
              <a:buFontTx/>
              <a:buNone/>
            </a:pPr>
            <a:endParaRPr lang="en-GB" altLang="en-US" sz="2400" smtClean="0"/>
          </a:p>
          <a:p>
            <a:pPr>
              <a:buFontTx/>
              <a:buNone/>
            </a:pPr>
            <a:r>
              <a:rPr lang="en-GB" altLang="en-US" sz="2400" smtClean="0"/>
              <a:t>No Health Check in Census Module – the ‘Census Return’ will do this and more</a:t>
            </a:r>
          </a:p>
          <a:p>
            <a:pPr>
              <a:buFontTx/>
              <a:buNone/>
            </a:pPr>
            <a:endParaRPr lang="en-GB" altLang="en-US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Integris User Forum</a:t>
            </a:r>
            <a:br>
              <a:rPr lang="en-GB" altLang="en-US" smtClean="0"/>
            </a:br>
            <a:r>
              <a:rPr lang="en-GB" altLang="en-US" smtClean="0"/>
              <a:t> Census 1</a:t>
            </a:r>
            <a:r>
              <a:rPr lang="en-US" altLang="en-US" smtClean="0"/>
              <a:t>8</a:t>
            </a:r>
            <a:r>
              <a:rPr lang="en-GB" altLang="en-US" smtClean="0"/>
              <a:t>/19</a:t>
            </a:r>
            <a:endParaRPr 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SWF Ref Date :    </a:t>
            </a:r>
            <a:r>
              <a:rPr lang="en-US" sz="2400" b="1" smtClean="0">
                <a:solidFill>
                  <a:srgbClr val="0000FF"/>
                </a:solidFill>
              </a:rPr>
              <a:t>Thurs 8</a:t>
            </a:r>
            <a:r>
              <a:rPr lang="en-US" sz="2400" b="1" baseline="30000" smtClean="0">
                <a:solidFill>
                  <a:srgbClr val="0000FF"/>
                </a:solidFill>
              </a:rPr>
              <a:t>th</a:t>
            </a:r>
            <a:r>
              <a:rPr lang="en-US" sz="2400" b="1" smtClean="0">
                <a:solidFill>
                  <a:srgbClr val="0000FF"/>
                </a:solidFill>
              </a:rPr>
              <a:t> Nov 2018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000" b="1" smtClean="0"/>
              <a:t>SWF Census changes</a:t>
            </a:r>
            <a:r>
              <a:rPr lang="en-US" sz="2000" smtClean="0"/>
              <a:t>:</a:t>
            </a:r>
          </a:p>
          <a:p>
            <a:r>
              <a:rPr lang="en-US" sz="2000" smtClean="0"/>
              <a:t>QTS status split into 3: QTS, QTLS &amp; EYTS</a:t>
            </a:r>
          </a:p>
          <a:p>
            <a:r>
              <a:rPr lang="en-US" sz="2000" smtClean="0"/>
              <a:t>New ‘Reason for Leaving’ code for Teachers and TAs – Destination field to be adjusted</a:t>
            </a:r>
          </a:p>
          <a:p>
            <a:r>
              <a:rPr lang="en-US" sz="2000" smtClean="0"/>
              <a:t>Support staff – split into ‘non-teaching school leaders’ and ‘other support staff’ </a:t>
            </a:r>
          </a:p>
          <a:p>
            <a:r>
              <a:rPr lang="en-US" sz="2000" smtClean="0"/>
              <a:t>New Apprentice Teacher code added to code set for Roles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Other data matters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Admin user locks</a:t>
            </a:r>
          </a:p>
          <a:p>
            <a:r>
              <a:rPr lang="en-GB" altLang="en-US" smtClean="0"/>
              <a:t>RM Intelligence – Audit screen</a:t>
            </a:r>
          </a:p>
          <a:p>
            <a:r>
              <a:rPr lang="en-GB" altLang="en-US" smtClean="0"/>
              <a:t>Family Mail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3250">
            <a:off x="5638800" y="1495425"/>
            <a:ext cx="2820988" cy="38671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Integris User Forum</a:t>
            </a: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GDPR Toolkit for Schools </a:t>
            </a:r>
          </a:p>
          <a:p>
            <a:pPr>
              <a:buFontTx/>
              <a:buChar char="-"/>
            </a:pPr>
            <a:r>
              <a:rPr lang="en-US" smtClean="0"/>
              <a:t>Iain Bradley</a:t>
            </a:r>
            <a:br>
              <a:rPr lang="en-US" smtClean="0"/>
            </a:br>
            <a:r>
              <a:rPr lang="en-GB" sz="2000" i="1" smtClean="0"/>
              <a:t>Deputy Director, </a:t>
            </a:r>
            <a:br>
              <a:rPr lang="en-GB" sz="2000" i="1" smtClean="0"/>
            </a:br>
            <a:r>
              <a:rPr lang="en-GB" sz="2000" i="1" smtClean="0"/>
              <a:t>Data Modernisation Division, </a:t>
            </a:r>
            <a:br>
              <a:rPr lang="en-GB" sz="2000" i="1" smtClean="0"/>
            </a:br>
            <a:r>
              <a:rPr lang="en-GB" sz="2000" i="1" smtClean="0"/>
              <a:t>Data Group, DfE </a:t>
            </a:r>
            <a:r>
              <a:rPr lang="en-GB" i="1" smtClean="0"/>
              <a:t/>
            </a:r>
            <a:br>
              <a:rPr lang="en-GB" i="1" smtClean="0"/>
            </a:br>
            <a:endParaRPr lang="en-GB" i="1" smtClean="0"/>
          </a:p>
          <a:p>
            <a:pPr>
              <a:buFontTx/>
              <a:buChar char="-"/>
            </a:pPr>
            <a:r>
              <a:rPr lang="en-US" sz="2800" smtClean="0"/>
              <a:t>Background to the Toolkit </a:t>
            </a:r>
          </a:p>
          <a:p>
            <a:pPr>
              <a:buFontTx/>
              <a:buChar char="-"/>
            </a:pPr>
            <a:r>
              <a:rPr lang="en-US" sz="2800" smtClean="0"/>
              <a:t>How are you progressing with compliance?</a:t>
            </a:r>
          </a:p>
          <a:p>
            <a:pPr>
              <a:buFontTx/>
              <a:buChar char="-"/>
            </a:pPr>
            <a:r>
              <a:rPr lang="en-US" sz="2800" smtClean="0"/>
              <a:t>Deep dive exercise ………is anything missing?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G2 USER FORUM</a:t>
            </a:r>
            <a:br>
              <a:rPr lang="en-US" altLang="en-US" sz="2000" b="1" smtClean="0"/>
            </a:br>
            <a:r>
              <a:rPr lang="en-US" altLang="en-US" sz="2000" b="1" smtClean="0"/>
              <a:t>AGENDA</a:t>
            </a:r>
            <a:endParaRPr lang="en-GB" altLang="en-US" sz="2000" b="1" smtClean="0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1182688"/>
            <a:ext cx="7467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/>
              <a:t>9.25 – 9.45am    CBICT Support Update including CBICT SFX –our secure transfer file system</a:t>
            </a:r>
            <a:br>
              <a:rPr lang="en-US" b="1"/>
            </a:br>
            <a:endParaRPr lang="en-US" b="1"/>
          </a:p>
          <a:p>
            <a:pPr eaLnBrk="0" hangingPunct="0"/>
            <a:r>
              <a:rPr lang="en-US" b="1"/>
              <a:t>9.45 – 10.30am  Integris focus </a:t>
            </a:r>
            <a:r>
              <a:rPr lang="en-US"/>
              <a:t> </a:t>
            </a:r>
          </a:p>
          <a:p>
            <a:pPr eaLnBrk="0" hangingPunct="0"/>
            <a:r>
              <a:rPr lang="en-GB" b="1"/>
              <a:t>New features released to support schools with GDPR requirements -  </a:t>
            </a:r>
            <a:r>
              <a:rPr lang="en-GB" b="1" i="1"/>
              <a:t>Dom Fox  RM</a:t>
            </a:r>
            <a:r>
              <a:rPr lang="en-GB" b="1"/>
              <a:t/>
            </a:r>
            <a:br>
              <a:rPr lang="en-GB" b="1"/>
            </a:br>
            <a:r>
              <a:rPr lang="en-GB" b="1"/>
              <a:t>                           Road Map -</a:t>
            </a:r>
            <a:r>
              <a:rPr lang="en-GB"/>
              <a:t> </a:t>
            </a:r>
            <a:r>
              <a:rPr lang="en-GB" i="1"/>
              <a:t>what's on the horizon </a:t>
            </a:r>
            <a:br>
              <a:rPr lang="en-GB" i="1"/>
            </a:br>
            <a:r>
              <a:rPr lang="en-GB" b="1" i="1"/>
              <a:t>                          </a:t>
            </a:r>
            <a:r>
              <a:rPr lang="en-GB" b="1"/>
              <a:t> RM Finance Update – </a:t>
            </a:r>
            <a:r>
              <a:rPr lang="en-GB" b="1" i="1"/>
              <a:t>Martin Hall RM</a:t>
            </a:r>
            <a:br>
              <a:rPr lang="en-GB" b="1" i="1"/>
            </a:br>
            <a:r>
              <a:rPr lang="en-US" b="1" i="1"/>
              <a:t>10.30- 10.50am Census news</a:t>
            </a:r>
            <a:r>
              <a:rPr lang="en-GB"/>
              <a:t> </a:t>
            </a:r>
            <a:br>
              <a:rPr lang="en-GB"/>
            </a:br>
            <a:endParaRPr lang="en-GB"/>
          </a:p>
          <a:p>
            <a:pPr eaLnBrk="0" hangingPunct="0"/>
            <a:r>
              <a:rPr lang="en-US" b="1"/>
              <a:t>10.50 – 11.10am   Coffee break and networking</a:t>
            </a:r>
            <a:r>
              <a:rPr lang="en-GB"/>
              <a:t> </a:t>
            </a:r>
            <a:br>
              <a:rPr lang="en-GB"/>
            </a:br>
            <a:endParaRPr lang="en-GB"/>
          </a:p>
          <a:p>
            <a:pPr eaLnBrk="0" hangingPunct="0"/>
            <a:r>
              <a:rPr lang="en-US" b="1"/>
              <a:t>11.10 – 11.45am  GDPR focus    </a:t>
            </a:r>
            <a:r>
              <a:rPr lang="en-US" b="1" i="1"/>
              <a:t/>
            </a:r>
            <a:br>
              <a:rPr lang="en-US" b="1" i="1"/>
            </a:br>
            <a:r>
              <a:rPr lang="en-US" b="1" i="1"/>
              <a:t>                             </a:t>
            </a:r>
            <a:r>
              <a:rPr lang="en-US" b="1"/>
              <a:t>DfE’s draft ‘GDPR Toolkit for Schools’</a:t>
            </a:r>
            <a:r>
              <a:rPr lang="en-US"/>
              <a:t> </a:t>
            </a:r>
          </a:p>
          <a:p>
            <a:pPr eaLnBrk="0" hangingPunct="0"/>
            <a:r>
              <a:rPr lang="en-US" b="1"/>
              <a:t>11.45 -  12.15pm   Assessment  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eaLnBrk="0" hangingPunct="0"/>
            <a:r>
              <a:rPr lang="en-GB" b="1"/>
              <a:t>12.20 – 12.30pm  Feedback, Roundup &amp; Close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Integris User Forum</a:t>
            </a:r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GDPR Toolkit for Schools - Sections</a:t>
            </a:r>
          </a:p>
          <a:p>
            <a:r>
              <a:rPr lang="en-US" sz="2400" smtClean="0"/>
              <a:t>Step 1 – Raising Awareness</a:t>
            </a:r>
          </a:p>
          <a:p>
            <a:r>
              <a:rPr lang="en-US" sz="2400" smtClean="0"/>
              <a:t>Step 2 – Creating a high level data map</a:t>
            </a:r>
          </a:p>
          <a:p>
            <a:r>
              <a:rPr lang="en-US" sz="2400" smtClean="0"/>
              <a:t>Step 3 – Turn data map into data asset register</a:t>
            </a:r>
          </a:p>
          <a:p>
            <a:r>
              <a:rPr lang="en-US" sz="2400" smtClean="0"/>
              <a:t>Step 4 – Documenting reasons for processing data</a:t>
            </a:r>
          </a:p>
          <a:p>
            <a:r>
              <a:rPr lang="en-US" sz="2400" smtClean="0"/>
              <a:t>Step 5 – Document how long retain data</a:t>
            </a:r>
          </a:p>
          <a:p>
            <a:r>
              <a:rPr lang="en-US" sz="2400" smtClean="0"/>
              <a:t>Step 6 – Reassurance and risks</a:t>
            </a:r>
          </a:p>
          <a:p>
            <a:r>
              <a:rPr lang="en-US" sz="2400" smtClean="0"/>
              <a:t>Step 7 – Decide on DPO role</a:t>
            </a:r>
          </a:p>
          <a:p>
            <a:r>
              <a:rPr lang="en-US" sz="2400" smtClean="0"/>
              <a:t>Step 8 – Communicate with data subjects</a:t>
            </a:r>
          </a:p>
          <a:p>
            <a:r>
              <a:rPr lang="en-US" sz="2400" smtClean="0"/>
              <a:t>Step 9 - Operationalise data protection and keep it living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Integris User Forum</a:t>
            </a:r>
            <a:endParaRPr lang="en-US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GDPR Toolkit for Schools</a:t>
            </a:r>
            <a:r>
              <a:rPr lang="en-US" sz="3600" b="1" smtClean="0"/>
              <a:t> </a:t>
            </a:r>
          </a:p>
          <a:p>
            <a:pPr>
              <a:buFontTx/>
              <a:buNone/>
            </a:pPr>
            <a:r>
              <a:rPr lang="en-US" smtClean="0"/>
              <a:t>Deep dive review of sections</a:t>
            </a:r>
          </a:p>
          <a:p>
            <a:r>
              <a:rPr lang="en-US" smtClean="0"/>
              <a:t>Is the structure right?</a:t>
            </a:r>
          </a:p>
          <a:p>
            <a:r>
              <a:rPr lang="en-US" smtClean="0"/>
              <a:t>Content – more? Less? Different?</a:t>
            </a:r>
          </a:p>
          <a:p>
            <a:r>
              <a:rPr lang="en-US" smtClean="0"/>
              <a:t>Would it help you progress your compliance process?</a:t>
            </a:r>
          </a:p>
          <a:p>
            <a:r>
              <a:rPr lang="en-US" smtClean="0"/>
              <a:t>Even better if…….?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ChangeArrowheads="1"/>
          </p:cNvSpPr>
          <p:nvPr/>
        </p:nvSpPr>
        <p:spPr bwMode="auto">
          <a:xfrm>
            <a:off x="838200" y="990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tx2"/>
                </a:solidFill>
              </a:rPr>
              <a:t>Summer 2018 Assessments – Activity Calendar</a:t>
            </a:r>
          </a:p>
        </p:txBody>
      </p:sp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600200"/>
            <a:ext cx="78422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en-US" sz="3600">
                <a:solidFill>
                  <a:schemeClr val="tx2"/>
                </a:solidFill>
              </a:rPr>
              <a:t>Integris User Forum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Summer 2018 Assessments</a:t>
            </a: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/>
              <a:t>“Official’ Integris markbooks for 2018 to enable you to make the returns: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b="1" smtClean="0"/>
              <a:t>NC </a:t>
            </a:r>
            <a:r>
              <a:rPr lang="en-GB" altLang="en-US" sz="2000" smtClean="0"/>
              <a:t>Early Years Foundation 2018 – no change</a:t>
            </a:r>
            <a:br>
              <a:rPr lang="en-GB" altLang="en-US" sz="2000" smtClean="0"/>
            </a:b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b="1" smtClean="0"/>
              <a:t>NC</a:t>
            </a:r>
            <a:r>
              <a:rPr lang="en-GB" altLang="en-US" sz="2000" smtClean="0"/>
              <a:t> Phonics Y1 &amp; Y2 Re-Checks 2018 – no change BUT threshold score released 25th June 18. Enter phonics values (Wa/Wt) on/after 25/6 </a:t>
            </a:r>
            <a:br>
              <a:rPr lang="en-GB" altLang="en-US" sz="2000" smtClean="0"/>
            </a:b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b="1" smtClean="0"/>
              <a:t>CBC Y4</a:t>
            </a:r>
            <a:r>
              <a:rPr lang="en-GB" altLang="en-US" sz="2000" smtClean="0"/>
              <a:t> TA Return 2018 – Age Related Expectation (1,2 or 3) &amp; </a:t>
            </a:r>
            <a:r>
              <a:rPr lang="en-GB" altLang="en-US" sz="2000" b="1" smtClean="0"/>
              <a:t>Threshold %</a:t>
            </a:r>
            <a:br>
              <a:rPr lang="en-GB" altLang="en-US" sz="2000" b="1" smtClean="0"/>
            </a:br>
            <a:endParaRPr lang="en-GB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b="1" smtClean="0"/>
              <a:t>NC</a:t>
            </a:r>
            <a:r>
              <a:rPr lang="en-GB" altLang="en-US" sz="2000" smtClean="0"/>
              <a:t> KS1 Markbook 2018 – as per 2017</a:t>
            </a:r>
            <a:br>
              <a:rPr lang="en-GB" altLang="en-US" sz="2000" smtClean="0"/>
            </a:b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b="1" smtClean="0"/>
              <a:t>NC</a:t>
            </a:r>
            <a:r>
              <a:rPr lang="en-GB" altLang="en-US" sz="2000" smtClean="0"/>
              <a:t> KS2 Markbook 2018 – as per 2017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In addition: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</a:t>
            </a:r>
            <a:r>
              <a:rPr lang="en-GB" altLang="en-US" sz="2800" b="1" smtClean="0"/>
              <a:t>Y4 Transfer markbooks</a:t>
            </a:r>
            <a:r>
              <a:rPr lang="en-GB" altLang="en-US" sz="2800" smtClean="0"/>
              <a:t> (collates KS1 – Y4 data and everything you have in between)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</a:t>
            </a:r>
            <a:r>
              <a:rPr lang="en-GB" altLang="en-US" sz="2800" b="1" smtClean="0"/>
              <a:t>Y6 Transfer markbook</a:t>
            </a:r>
            <a:r>
              <a:rPr lang="en-GB" altLang="en-US" sz="2800" smtClean="0"/>
              <a:t> (collates KS1 – Y6 data and everything in between)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</a:t>
            </a:r>
            <a:r>
              <a:rPr lang="en-GB" altLang="en-US" sz="2800" b="1" smtClean="0"/>
              <a:t>Import Y5 data</a:t>
            </a:r>
            <a:r>
              <a:rPr lang="en-GB" altLang="en-US" sz="2800" smtClean="0"/>
              <a:t> (for Primary/Middles)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Summer 2018 Assessments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Summer 2018 Assessments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/>
              <a:t>EYF GLD Measures 2018 – to calculate your % GLD and identify pupils who have met GLD or not</a:t>
            </a:r>
          </a:p>
          <a:p>
            <a:pPr eaLnBrk="1" hangingPunct="1"/>
            <a:r>
              <a:rPr lang="en-GB" altLang="en-US" sz="2800" smtClean="0"/>
              <a:t>KS1 Measures 2018</a:t>
            </a:r>
          </a:p>
          <a:p>
            <a:pPr eaLnBrk="1" hangingPunct="1"/>
            <a:r>
              <a:rPr lang="en-GB" altLang="en-US" sz="2800" smtClean="0"/>
              <a:t>Y4 Measures 2018</a:t>
            </a:r>
          </a:p>
          <a:p>
            <a:pPr eaLnBrk="1" hangingPunct="1"/>
            <a:r>
              <a:rPr lang="en-GB" altLang="en-US" sz="2800" smtClean="0"/>
              <a:t>KS2 Measures 2018</a:t>
            </a:r>
          </a:p>
          <a:p>
            <a:pPr eaLnBrk="1" hangingPunct="1"/>
            <a:r>
              <a:rPr lang="en-GB" altLang="en-US" sz="2800" smtClean="0"/>
              <a:t>KS2 Prog</a:t>
            </a:r>
            <a:r>
              <a:rPr lang="en-US" altLang="en-US" sz="2800" smtClean="0"/>
              <a:t> Measures </a:t>
            </a:r>
            <a:r>
              <a:rPr lang="en-GB" altLang="en-US" sz="2800" smtClean="0"/>
              <a:t>2018  (RM)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Summer 2018 Assessments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Data Co-ordinator for assessment</a:t>
            </a:r>
          </a:p>
          <a:p>
            <a:endParaRPr lang="en-GB" altLang="en-US" smtClean="0"/>
          </a:p>
          <a:p>
            <a:r>
              <a:rPr lang="en-GB" altLang="en-US" smtClean="0"/>
              <a:t>Get the data right – make sure it is correct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Get the pupils right – know your starters and leavers and check whether included or not – new handout as a quick reminder!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G2 User Forum</a:t>
            </a:r>
            <a:r>
              <a:rPr lang="en-US" altLang="en-US" sz="4000" smtClean="0"/>
              <a:t> </a:t>
            </a:r>
            <a:br>
              <a:rPr lang="en-US" altLang="en-US" sz="4000" smtClean="0"/>
            </a:br>
            <a:r>
              <a:rPr lang="en-US" altLang="en-US" sz="2800" smtClean="0"/>
              <a:t>Summer Assessments 2018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Performance Dashboard 2018 and (new!) Simple Dashboard 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/>
          <a:srcRect t="4019"/>
          <a:stretch>
            <a:fillRect/>
          </a:stretch>
        </p:blipFill>
        <p:spPr bwMode="auto">
          <a:xfrm>
            <a:off x="1524000" y="2209800"/>
            <a:ext cx="6096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4000" smtClean="0"/>
              <a:t>Summer Return Data Options?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Option 1 -  Integris Assessment (Objs) users and/or EYF Assessment users  - enter data into your own usual markbooks</a:t>
            </a:r>
            <a:br>
              <a:rPr lang="en-GB" altLang="en-US" sz="2800" smtClean="0"/>
            </a:br>
            <a:endParaRPr lang="en-GB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Option 2 – using external s/ware but wish to manually enter return data into Integris NC markbooks and make return from Integris</a:t>
            </a:r>
            <a:br>
              <a:rPr lang="en-GB" altLang="en-US" sz="2800" smtClean="0"/>
            </a:br>
            <a:endParaRPr lang="en-GB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Option 3 – using external s/ware to record and make return – only import return data into Integris</a:t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endParaRPr lang="en-GB" altLang="en-US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2 public consultations: Primary Assessment &amp; Rochford Review </a:t>
            </a:r>
          </a:p>
          <a:p>
            <a:pPr marL="0" indent="0">
              <a:buFontTx/>
              <a:buNone/>
            </a:pPr>
            <a:r>
              <a:rPr lang="en-US" sz="2800" smtClean="0"/>
              <a:t>KS2:  No KS2 TAs for R &amp; M except for pupils working below standard of the NC tests</a:t>
            </a:r>
          </a:p>
          <a:p>
            <a:pPr marL="0" indent="0">
              <a:buFontTx/>
              <a:buNone/>
            </a:pPr>
            <a:r>
              <a:rPr lang="en-US" sz="2800" smtClean="0"/>
              <a:t>Pscales 5-8 replaced by Pre Key stage standards for R,W &amp; M</a:t>
            </a:r>
          </a:p>
          <a:p>
            <a:pPr marL="0" indent="0"/>
            <a:r>
              <a:rPr lang="en-US" sz="2800" smtClean="0"/>
              <a:t>Voluntary pilot for Multiplication Tables Check  (MTC)  for all Year 4 </a:t>
            </a:r>
          </a:p>
          <a:p>
            <a:pPr marL="0" indent="0"/>
            <a:endParaRPr lang="en-US" sz="280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3600" smtClean="0"/>
              <a:t>Changes to Assessments from 2019</a:t>
            </a:r>
            <a:endParaRPr lang="en-GB" altLang="en-US" sz="4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CBICT Support  1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CBCIT   1</a:t>
            </a:r>
            <a:r>
              <a:rPr lang="en-GB" altLang="en-US" sz="2400" baseline="30000" smtClean="0"/>
              <a:t>st</a:t>
            </a:r>
            <a:r>
              <a:rPr lang="en-GB" altLang="en-US" sz="2400" smtClean="0"/>
              <a:t> line Integris  helpdesk (Apr – Mar)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    </a:t>
            </a:r>
            <a:r>
              <a:rPr lang="en-GB" altLang="en-US" sz="2400" smtClean="0">
                <a:hlinkClick r:id="rId3"/>
              </a:rPr>
              <a:t>cbict999@gmail.com</a:t>
            </a:r>
            <a:r>
              <a:rPr lang="en-GB" altLang="en-US" sz="2400" smtClean="0">
                <a:hlinkClick r:id="rId4"/>
              </a:rPr>
              <a:t> /admin@cbict.org.uk</a:t>
            </a:r>
            <a:r>
              <a:rPr lang="en-GB" altLang="en-US" sz="240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    Phone:  07484 639404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Website </a:t>
            </a:r>
            <a:r>
              <a:rPr lang="en-GB" altLang="en-US" sz="2400" smtClean="0">
                <a:hlinkClick r:id="rId5"/>
              </a:rPr>
              <a:t>www.cbict.org.uk</a:t>
            </a:r>
            <a:r>
              <a:rPr lang="en-GB" alt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CBICT Integris Newsletters – update our contact/email lists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LiteBites and more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GDPR Resources &amp; Data Governance Framework </a:t>
            </a:r>
            <a:br>
              <a:rPr lang="en-GB" altLang="en-US" sz="2400" smtClean="0"/>
            </a:b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RM </a:t>
            </a:r>
            <a:r>
              <a:rPr lang="en-GB" altLang="en-US" sz="2400" b="1" smtClean="0"/>
              <a:t>Insights Meetups </a:t>
            </a:r>
            <a:r>
              <a:rPr lang="en-GB" altLang="en-US" sz="2400" smtClean="0"/>
              <a:t>-  Autumn term 18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RM User Voice  -   </a:t>
            </a:r>
            <a:r>
              <a:rPr lang="en-GB" altLang="en-US" sz="2400" smtClean="0">
                <a:hlinkClick r:id="rId6"/>
              </a:rPr>
              <a:t>www.</a:t>
            </a:r>
            <a:r>
              <a:rPr lang="en-GB" altLang="en-US" sz="2400" b="1" smtClean="0">
                <a:hlinkClick r:id="rId6"/>
              </a:rPr>
              <a:t>integris.uservoice.com</a:t>
            </a:r>
            <a:r>
              <a:rPr lang="en-GB" altLang="en-US" sz="2400" b="1" smtClean="0"/>
              <a:t> </a:t>
            </a:r>
            <a:br>
              <a:rPr lang="en-GB" altLang="en-US" sz="2400" b="1" smtClean="0"/>
            </a:br>
            <a:endParaRPr lang="en-GB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RM Newlsetter </a:t>
            </a:r>
            <a:br>
              <a:rPr lang="en-GB" altLang="en-US" sz="2400" smtClean="0"/>
            </a:br>
            <a:r>
              <a:rPr lang="en-GB" altLang="en-US" sz="2400" smtClean="0">
                <a:hlinkClick r:id="rId7"/>
              </a:rPr>
              <a:t>http://www.rm.com/products/rm-integris/latest-updates#team</a:t>
            </a:r>
            <a:endParaRPr lang="en-GB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smtClean="0"/>
              <a:t>Sept 2019</a:t>
            </a:r>
            <a:br>
              <a:rPr lang="en-US" sz="2800" smtClean="0"/>
            </a:br>
            <a:r>
              <a:rPr lang="en-US" sz="2800" smtClean="0"/>
              <a:t>New Reception Baseline Assessment (RBA) national pilot – voluntary basis – statutory from Sept 20</a:t>
            </a:r>
          </a:p>
          <a:p>
            <a:endParaRPr lang="en-US" sz="2800" smtClean="0"/>
          </a:p>
          <a:p>
            <a:r>
              <a:rPr lang="en-US" sz="2800" smtClean="0"/>
              <a:t>June 2020 – MTC rolled out nationally for Year 4 (</a:t>
            </a:r>
            <a:r>
              <a:rPr lang="en-US" sz="2400" smtClean="0"/>
              <a:t>current</a:t>
            </a:r>
            <a:r>
              <a:rPr lang="en-US" sz="2800" smtClean="0"/>
              <a:t> Y2)</a:t>
            </a:r>
          </a:p>
          <a:p>
            <a:r>
              <a:rPr lang="en-US" sz="2800" smtClean="0"/>
              <a:t>Pscales 1-4 to be replaced with an alternative scheme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Integris User Forum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3600" smtClean="0"/>
              <a:t>Changes to Assessments from 2019</a:t>
            </a:r>
            <a:endParaRPr lang="en-GB" altLang="en-US" sz="4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GB" altLang="en-US" smtClean="0"/>
              <a:t>Integris User Forum</a:t>
            </a:r>
            <a:r>
              <a:rPr lang="en-GB" altLang="en-US" sz="4800" smtClean="0"/>
              <a:t> </a:t>
            </a:r>
            <a:br>
              <a:rPr lang="en-GB" altLang="en-US" sz="4800" smtClean="0"/>
            </a:br>
            <a:r>
              <a:rPr lang="en-GB" altLang="en-US" sz="3600" smtClean="0"/>
              <a:t>Changes to Assessments from 2019</a:t>
            </a:r>
            <a:endParaRPr lang="en-US" sz="360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sz="2800" smtClean="0"/>
              <a:t>From Sept 2020 – RBA rolled out nationally</a:t>
            </a:r>
          </a:p>
          <a:p>
            <a:r>
              <a:rPr lang="en-US" sz="2800" smtClean="0"/>
              <a:t>RBA will be starting point from which progress to KS2 sats is calculated 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YR at 2020 will be Y2 KS1 cohort at 2022 – at this point, expect KS1 TAs to be dropped as a statutory assessment point – 2022 last year for KS1 TAs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620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mtClean="0"/>
              <a:t>Feedback,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mtClean="0"/>
              <a:t>Quiz Winner!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mtClean="0"/>
              <a:t>Roundup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mtClean="0"/>
              <a:t> &amp; Close</a:t>
            </a:r>
          </a:p>
          <a:p>
            <a:pPr eaLnBrk="1" hangingPunct="1">
              <a:lnSpc>
                <a:spcPct val="80000"/>
              </a:lnSpc>
            </a:pPr>
            <a:endParaRPr lang="en-GB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CBICT Support 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SFX </a:t>
            </a:r>
            <a:r>
              <a:rPr lang="mr-IN" smtClean="0"/>
              <a:t>–</a:t>
            </a:r>
            <a:r>
              <a:rPr lang="en-US" smtClean="0"/>
              <a:t> you may have noticed it (email)</a:t>
            </a:r>
          </a:p>
          <a:p>
            <a:r>
              <a:rPr lang="en-US" smtClean="0"/>
              <a:t>Free (for you)</a:t>
            </a:r>
          </a:p>
          <a:p>
            <a:r>
              <a:rPr lang="en-US" smtClean="0"/>
              <a:t>Similar to AVCO </a:t>
            </a:r>
            <a:r>
              <a:rPr lang="mr-IN" smtClean="0"/>
              <a:t>–</a:t>
            </a:r>
            <a:r>
              <a:rPr lang="en-US" smtClean="0"/>
              <a:t> same company!</a:t>
            </a:r>
          </a:p>
          <a:p>
            <a:r>
              <a:rPr lang="en-US" smtClean="0"/>
              <a:t>Easy to use to send us ‘stuff’ securely</a:t>
            </a:r>
          </a:p>
          <a:p>
            <a:r>
              <a:rPr lang="en-US" smtClean="0"/>
              <a:t>Sign up here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06613"/>
            <a:ext cx="8229600" cy="35131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46313"/>
            <a:ext cx="8229600" cy="32337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98700"/>
            <a:ext cx="8229600" cy="3128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0713" y="1600200"/>
            <a:ext cx="53625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0" y="1600200"/>
            <a:ext cx="75565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987</Words>
  <Application>Microsoft Macintosh PowerPoint</Application>
  <PresentationFormat>On-screen Show (4:3)</PresentationFormat>
  <Paragraphs>175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Default Design</vt:lpstr>
      <vt:lpstr>G2 USER FORUM Friday 4th May 2018</vt:lpstr>
      <vt:lpstr>G2 USER FORUM AGENDA</vt:lpstr>
      <vt:lpstr>CBICT Support  1</vt:lpstr>
      <vt:lpstr>CBICT Support </vt:lpstr>
      <vt:lpstr>Slide 5</vt:lpstr>
      <vt:lpstr>Slide 6</vt:lpstr>
      <vt:lpstr>Slide 7</vt:lpstr>
      <vt:lpstr>Slide 8</vt:lpstr>
      <vt:lpstr>Slide 9</vt:lpstr>
      <vt:lpstr>Slide 10</vt:lpstr>
      <vt:lpstr>IMPORTANT!!!</vt:lpstr>
      <vt:lpstr>CBICT Support 2</vt:lpstr>
      <vt:lpstr>CBICT Support 2</vt:lpstr>
      <vt:lpstr>Integris USER FORUM</vt:lpstr>
      <vt:lpstr>Integris User Forum  Census 18/19 </vt:lpstr>
      <vt:lpstr>Integris User Forum  Census 18/19</vt:lpstr>
      <vt:lpstr>Integris User Forum  Census 18/19</vt:lpstr>
      <vt:lpstr>Integris User Forum  Other data matters</vt:lpstr>
      <vt:lpstr>Integris User Forum</vt:lpstr>
      <vt:lpstr>Integris User Forum</vt:lpstr>
      <vt:lpstr>Integris User Forum</vt:lpstr>
      <vt:lpstr>Slide 22</vt:lpstr>
      <vt:lpstr>Integris User Forum  Summer 2018 Assessments</vt:lpstr>
      <vt:lpstr>Integris User Forum  Summer 2018 Assessments</vt:lpstr>
      <vt:lpstr>Integris User Forum  Summer 2018 Assessments</vt:lpstr>
      <vt:lpstr>Integris User Forum  Summer 2018 Assessments</vt:lpstr>
      <vt:lpstr>G2 User Forum  Summer Assessments 2018</vt:lpstr>
      <vt:lpstr>Integris User Forum  Summer Return Data Options?</vt:lpstr>
      <vt:lpstr>Integris User Forum  Changes to Assessments from 2019</vt:lpstr>
      <vt:lpstr>Integris User Forum  Changes to Assessments from 2019</vt:lpstr>
      <vt:lpstr>Integris User Forum  Changes to Assessments from 2019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</dc:creator>
  <cp:lastModifiedBy>Cathy</cp:lastModifiedBy>
  <cp:revision>111</cp:revision>
  <dcterms:created xsi:type="dcterms:W3CDTF">2016-03-10T11:09:00Z</dcterms:created>
  <dcterms:modified xsi:type="dcterms:W3CDTF">2018-05-07T20:43:42Z</dcterms:modified>
</cp:coreProperties>
</file>