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  <p:sldMasterId id="2147483750" r:id="rId2"/>
    <p:sldMasterId id="2147483741" r:id="rId3"/>
    <p:sldMasterId id="2147483759" r:id="rId4"/>
    <p:sldMasterId id="2147483768" r:id="rId5"/>
    <p:sldMasterId id="2147483778" r:id="rId6"/>
  </p:sldMasterIdLst>
  <p:notesMasterIdLst>
    <p:notesMasterId r:id="rId31"/>
  </p:notesMasterIdLst>
  <p:sldIdLst>
    <p:sldId id="410" r:id="rId7"/>
    <p:sldId id="411" r:id="rId8"/>
    <p:sldId id="412" r:id="rId9"/>
    <p:sldId id="413" r:id="rId10"/>
    <p:sldId id="330" r:id="rId11"/>
    <p:sldId id="415" r:id="rId12"/>
    <p:sldId id="378" r:id="rId13"/>
    <p:sldId id="424" r:id="rId14"/>
    <p:sldId id="425" r:id="rId15"/>
    <p:sldId id="394" r:id="rId16"/>
    <p:sldId id="418" r:id="rId17"/>
    <p:sldId id="421" r:id="rId18"/>
    <p:sldId id="423" r:id="rId19"/>
    <p:sldId id="398" r:id="rId20"/>
    <p:sldId id="399" r:id="rId21"/>
    <p:sldId id="400" r:id="rId22"/>
    <p:sldId id="403" r:id="rId23"/>
    <p:sldId id="405" r:id="rId24"/>
    <p:sldId id="401" r:id="rId25"/>
    <p:sldId id="402" r:id="rId26"/>
    <p:sldId id="419" r:id="rId27"/>
    <p:sldId id="404" r:id="rId28"/>
    <p:sldId id="420" r:id="rId29"/>
    <p:sldId id="408" r:id="rId30"/>
  </p:sldIdLst>
  <p:sldSz cx="9144000" cy="5715000" type="screen16x10"/>
  <p:notesSz cx="6858000" cy="91440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FACDA"/>
    <a:srgbClr val="F5F4F2"/>
    <a:srgbClr val="00BAFF"/>
    <a:srgbClr val="3DA993"/>
    <a:srgbClr val="339584"/>
    <a:srgbClr val="282C36"/>
    <a:srgbClr val="F5C416"/>
    <a:srgbClr val="258A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2" autoAdjust="0"/>
    <p:restoredTop sz="65157" autoAdjust="0"/>
  </p:normalViewPr>
  <p:slideViewPr>
    <p:cSldViewPr snapToGrid="0">
      <p:cViewPr varScale="1">
        <p:scale>
          <a:sx n="64" d="100"/>
          <a:sy n="64" d="100"/>
        </p:scale>
        <p:origin x="-2059" y="-72"/>
      </p:cViewPr>
      <p:guideLst>
        <p:guide orient="horz" pos="1699"/>
        <p:guide orient="horz" pos="326"/>
        <p:guide orient="horz" pos="3320"/>
        <p:guide pos="317"/>
        <p:guide pos="544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27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27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C115512-9757-4326-934D-EACCF35C7D8C}" type="datetimeFigureOut">
              <a:rPr lang="en-US"/>
              <a:pPr>
                <a:defRPr/>
              </a:pPr>
              <a:t>27-Apr-17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27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27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C2E198-F14A-4AD0-B726-3A10029B9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mtClean="0"/>
              <a:t>Do a brief intro to who RM are and what we are exhibiting today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42C9BB75-F743-4D91-B382-89902C09D347}" type="slidenum">
              <a:rPr lang="en-GB">
                <a:solidFill>
                  <a:srgbClr val="000000"/>
                </a:solidFill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7B2E38AA-3C33-4D4D-9704-629BF63F6BB3}" type="slidenum">
              <a:rPr lang="en-US">
                <a:solidFill>
                  <a:srgbClr val="000000"/>
                </a:solidFill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696FE07C-C58C-4557-8F68-BAC8C43B1022}" type="slidenum">
              <a:rPr lang="en-US">
                <a:solidFill>
                  <a:srgbClr val="000000"/>
                </a:solidFill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415CED3A-FF85-415B-AD2A-2AD947757BC0}" type="slidenum">
              <a:rPr lang="en-US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3682ECC2-9C88-47E0-B9FE-6A8A3A00378A}" type="slidenum">
              <a:rPr lang="en-US">
                <a:solidFill>
                  <a:srgbClr val="000000"/>
                </a:solidFill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E81D368-3A62-4031-9045-92853D4A92FD}" type="slidenum">
              <a:rPr lang="en-US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7B655A79-263B-4624-89BC-D7DFEF86B42C}" type="slidenum">
              <a:rPr lang="en-US">
                <a:solidFill>
                  <a:srgbClr val="000000"/>
                </a:solidFill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9525" y="0"/>
            <a:ext cx="9144000" cy="3825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7"/>
          <p:cNvSpPr txBox="1"/>
          <p:nvPr userDrawn="1"/>
        </p:nvSpPr>
        <p:spPr>
          <a:xfrm>
            <a:off x="6286500" y="3951288"/>
            <a:ext cx="982663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Presented to</a:t>
            </a:r>
          </a:p>
        </p:txBody>
      </p:sp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62863" y="4154488"/>
            <a:ext cx="1057275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/>
          <p:nvPr userDrawn="1"/>
        </p:nvSpPr>
        <p:spPr>
          <a:xfrm>
            <a:off x="7718425" y="3951288"/>
            <a:ext cx="9810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Delivered by</a:t>
            </a:r>
          </a:p>
        </p:txBody>
      </p:sp>
      <p:pic>
        <p:nvPicPr>
          <p:cNvPr id="9" name="Picture 1" descr="rm-square-logo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51750" y="4249738"/>
            <a:ext cx="10969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2"/>
          <p:cNvSpPr/>
          <p:nvPr userDrawn="1"/>
        </p:nvSpPr>
        <p:spPr>
          <a:xfrm>
            <a:off x="6286500" y="3951288"/>
            <a:ext cx="1225550" cy="167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4" descr="insights_header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17463"/>
            <a:ext cx="9144000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16180" y="4288943"/>
            <a:ext cx="895350" cy="895350"/>
          </a:xfrm>
        </p:spPr>
        <p:txBody>
          <a:bodyPr anchor="ctr"/>
          <a:lstStyle>
            <a:lvl1pPr marL="0" indent="0" algn="ctr">
              <a:buNone/>
              <a:defRPr sz="1100" b="0" i="1" baseline="0">
                <a:solidFill>
                  <a:schemeClr val="bg1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3192" y="3977731"/>
            <a:ext cx="5183187" cy="987425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buNone/>
              <a:defRPr sz="4200" spc="-100" baseline="0"/>
            </a:lvl1pPr>
          </a:lstStyle>
          <a:p>
            <a:pPr lvl="0"/>
            <a:endParaRPr lang="en-US"/>
          </a:p>
          <a:p>
            <a:pPr lvl="0"/>
            <a:r>
              <a:rPr lang="en-US"/>
              <a:t>Welcome</a:t>
            </a:r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2"/>
          </p:nvPr>
        </p:nvSpPr>
        <p:spPr>
          <a:xfrm>
            <a:off x="393700" y="5070475"/>
            <a:ext cx="5183188" cy="352425"/>
          </a:xfrm>
        </p:spPr>
        <p:txBody>
          <a:bodyPr>
            <a:noAutofit/>
          </a:bodyPr>
          <a:lstStyle>
            <a:lvl1pPr marL="0" indent="0">
              <a:buNone/>
              <a:defRPr sz="1100" b="1" baseline="0">
                <a:solidFill>
                  <a:srgbClr val="00BAFF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9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2pPr>
            <a:lvl3pPr marL="6858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3pPr>
            <a:lvl4pPr marL="10287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4pPr>
            <a:lvl5pPr marL="13716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1"/>
          <p:cNvSpPr txBox="1"/>
          <p:nvPr userDrawn="1"/>
        </p:nvSpPr>
        <p:spPr>
          <a:xfrm>
            <a:off x="6286500" y="3951288"/>
            <a:ext cx="982663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Presented to</a:t>
            </a:r>
          </a:p>
        </p:txBody>
      </p:sp>
      <p:sp>
        <p:nvSpPr>
          <p:cNvPr id="7" name="TextBox 14"/>
          <p:cNvSpPr txBox="1"/>
          <p:nvPr userDrawn="1"/>
        </p:nvSpPr>
        <p:spPr>
          <a:xfrm>
            <a:off x="7718425" y="3951288"/>
            <a:ext cx="9810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Delivered by</a:t>
            </a:r>
          </a:p>
        </p:txBody>
      </p:sp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2863" y="4154488"/>
            <a:ext cx="1057275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3192" y="3977731"/>
            <a:ext cx="5183187" cy="987425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buNone/>
              <a:defRPr sz="4200" spc="-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/>
          <p:cNvSpPr>
            <a:spLocks noGrp="1"/>
          </p:cNvSpPr>
          <p:nvPr>
            <p:ph sz="quarter" idx="12"/>
          </p:nvPr>
        </p:nvSpPr>
        <p:spPr>
          <a:xfrm>
            <a:off x="393700" y="5070475"/>
            <a:ext cx="5183188" cy="352425"/>
          </a:xfrm>
        </p:spPr>
        <p:txBody>
          <a:bodyPr>
            <a:noAutofit/>
          </a:bodyPr>
          <a:lstStyle>
            <a:lvl1pPr marL="0" indent="0">
              <a:buNone/>
              <a:defRPr sz="1100" b="1" baseline="0">
                <a:solidFill>
                  <a:srgbClr val="B01E58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9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2pPr>
            <a:lvl3pPr marL="6858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3pPr>
            <a:lvl4pPr marL="10287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4pPr>
            <a:lvl5pPr marL="13716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16180" y="4288943"/>
            <a:ext cx="895350" cy="895350"/>
          </a:xfrm>
        </p:spPr>
        <p:txBody>
          <a:bodyPr anchor="ctr"/>
          <a:lstStyle>
            <a:lvl1pPr marL="0" indent="0" algn="ctr">
              <a:buNone/>
              <a:defRPr sz="1100" b="0" i="1" baseline="0">
                <a:solidFill>
                  <a:schemeClr val="bg1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/>
          <p:nvPr userDrawn="1"/>
        </p:nvSpPr>
        <p:spPr>
          <a:xfrm>
            <a:off x="0" y="323850"/>
            <a:ext cx="2316163" cy="425450"/>
          </a:xfrm>
          <a:prstGeom prst="rect">
            <a:avLst/>
          </a:prstGeom>
          <a:solidFill>
            <a:srgbClr val="B01E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9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Insights Meet Up </a:t>
            </a:r>
          </a:p>
        </p:txBody>
      </p:sp>
      <p:sp>
        <p:nvSpPr>
          <p:cNvPr id="8" name="TextBox 10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178461" y="439208"/>
            <a:ext cx="4542841" cy="309570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30241" y="1195056"/>
            <a:ext cx="8291061" cy="3340729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pc="-5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(Colour)">
    <p:bg>
      <p:bgPr>
        <a:solidFill>
          <a:srgbClr val="B01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/>
          <p:nvPr userDrawn="1"/>
        </p:nvSpPr>
        <p:spPr>
          <a:xfrm>
            <a:off x="0" y="323850"/>
            <a:ext cx="2395538" cy="425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12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 Insights Meet Up</a:t>
            </a:r>
          </a:p>
        </p:txBody>
      </p:sp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1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599727" y="439208"/>
            <a:ext cx="5121575" cy="309570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30241" y="1195056"/>
            <a:ext cx="8291061" cy="3340729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pc="-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">
    <p:bg>
      <p:bgPr>
        <a:solidFill>
          <a:srgbClr val="3DA9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 Insights Meet Up</a:t>
            </a:r>
          </a:p>
        </p:txBody>
      </p:sp>
      <p:sp>
        <p:nvSpPr>
          <p:cNvPr id="8" name="TextBox 12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7091" y="2210763"/>
            <a:ext cx="7371097" cy="999780"/>
          </a:xfrm>
        </p:spPr>
        <p:txBody>
          <a:bodyPr anchor="ctr"/>
          <a:lstStyle>
            <a:lvl1pPr marL="0" indent="0">
              <a:buNone/>
              <a:defRPr sz="6400" u="sng" spc="-4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7090" y="1720743"/>
            <a:ext cx="7371097" cy="487366"/>
          </a:xfrm>
        </p:spPr>
        <p:txBody>
          <a:bodyPr anchor="ctr"/>
          <a:lstStyle>
            <a:lvl1pPr marL="0" indent="0">
              <a:buNone/>
              <a:defRPr sz="1800" spc="-5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 userDrawn="1"/>
        </p:nvSpPr>
        <p:spPr>
          <a:xfrm>
            <a:off x="0" y="323850"/>
            <a:ext cx="2316163" cy="425450"/>
          </a:xfrm>
          <a:prstGeom prst="rect">
            <a:avLst/>
          </a:prstGeom>
          <a:solidFill>
            <a:srgbClr val="B01E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Insights Meet Up </a:t>
            </a:r>
          </a:p>
        </p:txBody>
      </p:sp>
      <p:sp>
        <p:nvSpPr>
          <p:cNvPr id="9" name="TextBox 9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507129" y="439208"/>
            <a:ext cx="5214173" cy="291638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241" y="1317745"/>
            <a:ext cx="7371097" cy="3109912"/>
          </a:xfrm>
        </p:spPr>
        <p:txBody>
          <a:bodyPr anchor="ctr"/>
          <a:lstStyle>
            <a:lvl1pPr marL="0" indent="0">
              <a:buNone/>
              <a:defRPr sz="4200" spc="-20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Colour)">
    <p:bg>
      <p:bgPr>
        <a:solidFill>
          <a:srgbClr val="B01E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 userDrawn="1"/>
        </p:nvSpPr>
        <p:spPr>
          <a:xfrm>
            <a:off x="0" y="323850"/>
            <a:ext cx="2316163" cy="425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 Insights Meet Up</a:t>
            </a:r>
          </a:p>
        </p:txBody>
      </p:sp>
      <p:sp>
        <p:nvSpPr>
          <p:cNvPr id="10" name="TextBox 17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368233" y="439208"/>
            <a:ext cx="5353069" cy="309570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241" y="1274733"/>
            <a:ext cx="7371097" cy="3109912"/>
          </a:xfrm>
        </p:spPr>
        <p:txBody>
          <a:bodyPr anchor="ctr"/>
          <a:lstStyle>
            <a:lvl1pPr marL="0" indent="0">
              <a:buNone/>
              <a:defRPr sz="4200" spc="-2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/>
          <p:nvPr userDrawn="1"/>
        </p:nvSpPr>
        <p:spPr>
          <a:xfrm>
            <a:off x="0" y="323850"/>
            <a:ext cx="2316163" cy="425450"/>
          </a:xfrm>
          <a:prstGeom prst="rect">
            <a:avLst/>
          </a:prstGeom>
          <a:solidFill>
            <a:srgbClr val="3DA99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9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Insights Meet Up </a:t>
            </a:r>
          </a:p>
        </p:txBody>
      </p:sp>
      <p:sp>
        <p:nvSpPr>
          <p:cNvPr id="7" name="TextBox 14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761772" y="439208"/>
            <a:ext cx="4959530" cy="259804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(Inver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 userDrawn="1"/>
        </p:nvSpPr>
        <p:spPr>
          <a:xfrm>
            <a:off x="0" y="323850"/>
            <a:ext cx="2316163" cy="425450"/>
          </a:xfrm>
          <a:prstGeom prst="rect">
            <a:avLst/>
          </a:prstGeom>
          <a:solidFill>
            <a:srgbClr val="3DA99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10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Insights Meet Up </a:t>
            </a:r>
          </a:p>
        </p:txBody>
      </p:sp>
      <p:sp>
        <p:nvSpPr>
          <p:cNvPr id="8" name="TextBox 17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854370" y="439208"/>
            <a:ext cx="4866932" cy="259804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6286500" y="3951288"/>
            <a:ext cx="982663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Presented to</a:t>
            </a:r>
          </a:p>
        </p:txBody>
      </p:sp>
      <p:sp>
        <p:nvSpPr>
          <p:cNvPr id="7" name="TextBox 14"/>
          <p:cNvSpPr txBox="1"/>
          <p:nvPr userDrawn="1"/>
        </p:nvSpPr>
        <p:spPr>
          <a:xfrm>
            <a:off x="7718425" y="3951288"/>
            <a:ext cx="9810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Delivered by</a:t>
            </a:r>
          </a:p>
        </p:txBody>
      </p:sp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2863" y="4154488"/>
            <a:ext cx="1057275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3192" y="3977731"/>
            <a:ext cx="5183187" cy="987425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buNone/>
              <a:defRPr sz="4200" spc="-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2"/>
          </p:nvPr>
        </p:nvSpPr>
        <p:spPr>
          <a:xfrm>
            <a:off x="393700" y="5070475"/>
            <a:ext cx="5183188" cy="352425"/>
          </a:xfrm>
        </p:spPr>
        <p:txBody>
          <a:bodyPr>
            <a:noAutofit/>
          </a:bodyPr>
          <a:lstStyle>
            <a:lvl1pPr marL="0" indent="0">
              <a:buNone/>
              <a:defRPr sz="1100" b="1" baseline="0">
                <a:solidFill>
                  <a:srgbClr val="33958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9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2pPr>
            <a:lvl3pPr marL="6858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3pPr>
            <a:lvl4pPr marL="10287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4pPr>
            <a:lvl5pPr marL="13716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16180" y="4288943"/>
            <a:ext cx="895350" cy="895350"/>
          </a:xfrm>
        </p:spPr>
        <p:txBody>
          <a:bodyPr anchor="ctr"/>
          <a:lstStyle>
            <a:lvl1pPr marL="0" indent="0" algn="ctr">
              <a:buNone/>
              <a:defRPr sz="1100" b="0" i="1" baseline="0">
                <a:solidFill>
                  <a:schemeClr val="bg1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solidFill>
            <a:srgbClr val="3395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Insights Meet Up </a:t>
            </a:r>
          </a:p>
        </p:txBody>
      </p:sp>
      <p:sp>
        <p:nvSpPr>
          <p:cNvPr id="8" name="TextBox 9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178461" y="439208"/>
            <a:ext cx="4542841" cy="309570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30241" y="1195056"/>
            <a:ext cx="8291061" cy="3340729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pc="-5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">
    <p:bg>
      <p:bgPr>
        <a:solidFill>
          <a:srgbClr val="00B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 Insights Meet Up</a:t>
            </a:r>
          </a:p>
        </p:txBody>
      </p:sp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1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7091" y="2210763"/>
            <a:ext cx="7371097" cy="999780"/>
          </a:xfrm>
        </p:spPr>
        <p:txBody>
          <a:bodyPr anchor="ctr"/>
          <a:lstStyle>
            <a:lvl1pPr marL="0" indent="0">
              <a:buNone/>
              <a:defRPr sz="6400" u="sng" spc="-4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7090" y="1720743"/>
            <a:ext cx="7371097" cy="487366"/>
          </a:xfrm>
        </p:spPr>
        <p:txBody>
          <a:bodyPr anchor="ctr"/>
          <a:lstStyle>
            <a:lvl1pPr marL="0" indent="0">
              <a:buNone/>
              <a:defRPr sz="1800" spc="-5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(Colour)">
    <p:bg>
      <p:bgPr>
        <a:solidFill>
          <a:srgbClr val="339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12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Edit School Name in Slide Masters</a:t>
            </a:r>
          </a:p>
        </p:txBody>
      </p:sp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8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599727" y="439208"/>
            <a:ext cx="5121575" cy="309570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241" y="1195056"/>
            <a:ext cx="8291061" cy="3340729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pc="-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">
    <p:bg>
      <p:bgPr>
        <a:solidFill>
          <a:srgbClr val="588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/>
          <p:nvPr userDrawn="1"/>
        </p:nvSpPr>
        <p:spPr>
          <a:xfrm>
            <a:off x="1870075" y="698500"/>
            <a:ext cx="1857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TextBox 14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 Insights Meet Up</a:t>
            </a:r>
          </a:p>
        </p:txBody>
      </p:sp>
      <p:sp>
        <p:nvSpPr>
          <p:cNvPr id="9" name="TextBox 15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7091" y="2210763"/>
            <a:ext cx="7371097" cy="999780"/>
          </a:xfrm>
        </p:spPr>
        <p:txBody>
          <a:bodyPr anchor="ctr"/>
          <a:lstStyle>
            <a:lvl1pPr marL="0" indent="0">
              <a:buNone/>
              <a:defRPr sz="6400" u="sng" spc="-4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7090" y="1720743"/>
            <a:ext cx="7371097" cy="487366"/>
          </a:xfrm>
        </p:spPr>
        <p:txBody>
          <a:bodyPr anchor="ctr"/>
          <a:lstStyle>
            <a:lvl1pPr marL="0" indent="0">
              <a:buNone/>
              <a:defRPr sz="1800" spc="-5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solidFill>
            <a:srgbClr val="588F2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Insights Meet Up </a:t>
            </a:r>
          </a:p>
        </p:txBody>
      </p:sp>
      <p:sp>
        <p:nvSpPr>
          <p:cNvPr id="10" name="TextBox 18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507129" y="439208"/>
            <a:ext cx="5214173" cy="291638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241" y="1317745"/>
            <a:ext cx="7371097" cy="3109912"/>
          </a:xfrm>
        </p:spPr>
        <p:txBody>
          <a:bodyPr anchor="ctr"/>
          <a:lstStyle>
            <a:lvl1pPr marL="0" indent="0">
              <a:buNone/>
              <a:defRPr sz="4200" spc="-20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Colour)">
    <p:bg>
      <p:bgPr>
        <a:solidFill>
          <a:srgbClr val="339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 Insights Meet Up</a:t>
            </a:r>
          </a:p>
        </p:txBody>
      </p:sp>
      <p:sp>
        <p:nvSpPr>
          <p:cNvPr id="9" name="TextBox 9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368233" y="439208"/>
            <a:ext cx="5353069" cy="309570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241" y="1274733"/>
            <a:ext cx="7371097" cy="3109912"/>
          </a:xfrm>
        </p:spPr>
        <p:txBody>
          <a:bodyPr anchor="ctr"/>
          <a:lstStyle>
            <a:lvl1pPr marL="0" indent="0">
              <a:buNone/>
              <a:defRPr sz="4200" spc="-2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solidFill>
            <a:srgbClr val="3395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506413" y="1050925"/>
            <a:ext cx="8112125" cy="37020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Insights Meet Up </a:t>
            </a:r>
          </a:p>
        </p:txBody>
      </p:sp>
      <p:sp>
        <p:nvSpPr>
          <p:cNvPr id="10" name="TextBox 16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761772" y="439208"/>
            <a:ext cx="4959530" cy="259804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6994" y="1050202"/>
            <a:ext cx="8110964" cy="3703496"/>
          </a:xfrm>
          <a:noFill/>
          <a:ln>
            <a:noFill/>
          </a:ln>
        </p:spPr>
        <p:txBody>
          <a:bodyPr anchor="ctr"/>
          <a:lstStyle>
            <a:lvl1pPr marL="0" indent="0" algn="ctr">
              <a:lnSpc>
                <a:spcPct val="140000"/>
              </a:lnSpc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(Inver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solidFill>
            <a:srgbClr val="33958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506413" y="1050925"/>
            <a:ext cx="8112125" cy="3702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Insights Meet Up </a:t>
            </a:r>
          </a:p>
        </p:txBody>
      </p:sp>
      <p:sp>
        <p:nvSpPr>
          <p:cNvPr id="10" name="TextBox 16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854370" y="439208"/>
            <a:ext cx="4866932" cy="259804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6994" y="1050202"/>
            <a:ext cx="8110964" cy="3703496"/>
          </a:xfrm>
          <a:noFill/>
          <a:ln>
            <a:noFill/>
          </a:ln>
        </p:spPr>
        <p:txBody>
          <a:bodyPr anchor="ctr"/>
          <a:lstStyle>
            <a:lvl1pPr marL="0" indent="0" algn="ctr">
              <a:lnSpc>
                <a:spcPct val="140000"/>
              </a:lnSpc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3"/>
          <p:cNvSpPr txBox="1"/>
          <p:nvPr userDrawn="1"/>
        </p:nvSpPr>
        <p:spPr>
          <a:xfrm>
            <a:off x="6286500" y="3951288"/>
            <a:ext cx="982663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Presented to</a:t>
            </a:r>
          </a:p>
        </p:txBody>
      </p:sp>
      <p:sp>
        <p:nvSpPr>
          <p:cNvPr id="7" name="TextBox 14"/>
          <p:cNvSpPr txBox="1"/>
          <p:nvPr userDrawn="1"/>
        </p:nvSpPr>
        <p:spPr>
          <a:xfrm>
            <a:off x="7718425" y="3951288"/>
            <a:ext cx="9810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Delivered by</a:t>
            </a:r>
          </a:p>
        </p:txBody>
      </p:sp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2863" y="4154488"/>
            <a:ext cx="1057275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3192" y="3977731"/>
            <a:ext cx="5183187" cy="987425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buNone/>
              <a:defRPr sz="4200" spc="-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7"/>
          <p:cNvSpPr>
            <a:spLocks noGrp="1"/>
          </p:cNvSpPr>
          <p:nvPr>
            <p:ph sz="quarter" idx="12"/>
          </p:nvPr>
        </p:nvSpPr>
        <p:spPr>
          <a:xfrm>
            <a:off x="393700" y="5070475"/>
            <a:ext cx="5183188" cy="352425"/>
          </a:xfrm>
        </p:spPr>
        <p:txBody>
          <a:bodyPr>
            <a:noAutofit/>
          </a:bodyPr>
          <a:lstStyle>
            <a:lvl1pPr marL="0" indent="0">
              <a:buNone/>
              <a:defRPr sz="1100" b="1" baseline="0">
                <a:solidFill>
                  <a:srgbClr val="F4C415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9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2pPr>
            <a:lvl3pPr marL="6858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3pPr>
            <a:lvl4pPr marL="10287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4pPr>
            <a:lvl5pPr marL="13716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16180" y="4288943"/>
            <a:ext cx="895350" cy="895350"/>
          </a:xfrm>
        </p:spPr>
        <p:txBody>
          <a:bodyPr anchor="ctr"/>
          <a:lstStyle>
            <a:lvl1pPr marL="0" indent="0" algn="ctr">
              <a:buNone/>
              <a:defRPr sz="1100" b="0" i="1" baseline="0">
                <a:solidFill>
                  <a:schemeClr val="bg1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 userDrawn="1"/>
        </p:nvSpPr>
        <p:spPr>
          <a:xfrm>
            <a:off x="0" y="323850"/>
            <a:ext cx="2746375" cy="425450"/>
          </a:xfrm>
          <a:prstGeom prst="rect">
            <a:avLst/>
          </a:prstGeom>
          <a:solidFill>
            <a:srgbClr val="F4C4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8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Insights Meet Up </a:t>
            </a:r>
          </a:p>
        </p:txBody>
      </p:sp>
      <p:sp>
        <p:nvSpPr>
          <p:cNvPr id="8" name="TextBox 9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178461" y="439208"/>
            <a:ext cx="4542841" cy="309570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30241" y="1195056"/>
            <a:ext cx="8291061" cy="3340729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pc="-5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(Colour)">
    <p:bg>
      <p:bgPr>
        <a:solidFill>
          <a:srgbClr val="F4C4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12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 Insights Meet Up</a:t>
            </a:r>
          </a:p>
        </p:txBody>
      </p:sp>
      <p:sp>
        <p:nvSpPr>
          <p:cNvPr id="9" name="TextBox 11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599727" y="439208"/>
            <a:ext cx="5121575" cy="309570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241" y="1195056"/>
            <a:ext cx="8291061" cy="3340729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pc="-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">
    <p:bg>
      <p:bgPr>
        <a:solidFill>
          <a:srgbClr val="F4C4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5" name="TextBox 10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Montserrat" charset="0"/>
                <a:ea typeface="Montserrat" charset="0"/>
                <a:cs typeface="Montserrat" charset="0"/>
              </a:rPr>
              <a:t>RM Integris Insights Meetups</a:t>
            </a:r>
            <a:endParaRPr lang="en-US" sz="1000" b="1" dirty="0">
              <a:latin typeface="Montserrat" charset="0"/>
              <a:ea typeface="Montserrat" charset="0"/>
              <a:cs typeface="Montserrat" charset="0"/>
            </a:endParaRPr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7091" y="2210763"/>
            <a:ext cx="7371097" cy="999780"/>
          </a:xfrm>
        </p:spPr>
        <p:txBody>
          <a:bodyPr anchor="ctr"/>
          <a:lstStyle>
            <a:lvl1pPr marL="0" indent="0">
              <a:buNone/>
              <a:defRPr sz="6400" u="sng" spc="-4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7090" y="1720743"/>
            <a:ext cx="7371097" cy="487366"/>
          </a:xfrm>
        </p:spPr>
        <p:txBody>
          <a:bodyPr anchor="ctr"/>
          <a:lstStyle>
            <a:lvl1pPr marL="0" indent="0">
              <a:buNone/>
              <a:defRPr sz="1800" spc="-5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(Colour)">
    <p:bg>
      <p:bgPr>
        <a:solidFill>
          <a:srgbClr val="00B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0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 Insights Meet Up</a:t>
            </a:r>
          </a:p>
        </p:txBody>
      </p:sp>
      <p:sp>
        <p:nvSpPr>
          <p:cNvPr id="8" name="TextBox 11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30241" y="1195056"/>
            <a:ext cx="8291061" cy="3340729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pc="-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599727" y="439208"/>
            <a:ext cx="5121575" cy="309570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solidFill>
            <a:srgbClr val="F4C4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Insights Meet Up </a:t>
            </a:r>
          </a:p>
        </p:txBody>
      </p:sp>
      <p:sp>
        <p:nvSpPr>
          <p:cNvPr id="10" name="TextBox 12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507129" y="439208"/>
            <a:ext cx="5214173" cy="291638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241" y="1317745"/>
            <a:ext cx="7371097" cy="3109912"/>
          </a:xfrm>
        </p:spPr>
        <p:txBody>
          <a:bodyPr anchor="ctr"/>
          <a:lstStyle>
            <a:lvl1pPr marL="0" indent="0">
              <a:buNone/>
              <a:defRPr sz="4200" spc="-20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Colour)">
    <p:bg>
      <p:bgPr>
        <a:solidFill>
          <a:srgbClr val="F4C4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 Insights Meet Up</a:t>
            </a:r>
          </a:p>
        </p:txBody>
      </p:sp>
      <p:sp>
        <p:nvSpPr>
          <p:cNvPr id="10" name="TextBox 12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368233" y="439208"/>
            <a:ext cx="5353069" cy="309570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241" y="1274733"/>
            <a:ext cx="7371097" cy="3109912"/>
          </a:xfrm>
        </p:spPr>
        <p:txBody>
          <a:bodyPr anchor="ctr"/>
          <a:lstStyle>
            <a:lvl1pPr marL="0" indent="0">
              <a:buNone/>
              <a:defRPr sz="4200" spc="-2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solidFill>
            <a:srgbClr val="F4C4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506413" y="1050925"/>
            <a:ext cx="8112125" cy="37020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Insights Meet Up </a:t>
            </a:r>
          </a:p>
        </p:txBody>
      </p:sp>
      <p:sp>
        <p:nvSpPr>
          <p:cNvPr id="9" name="TextBox 13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761772" y="439208"/>
            <a:ext cx="4959530" cy="259804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6994" y="1050202"/>
            <a:ext cx="8110964" cy="3703496"/>
          </a:xfrm>
          <a:noFill/>
          <a:ln>
            <a:noFill/>
          </a:ln>
        </p:spPr>
        <p:txBody>
          <a:bodyPr anchor="ctr"/>
          <a:lstStyle>
            <a:lvl1pPr marL="0" indent="0" algn="ctr">
              <a:lnSpc>
                <a:spcPct val="140000"/>
              </a:lnSpc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(Inver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solidFill>
            <a:srgbClr val="F4C41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506413" y="1050925"/>
            <a:ext cx="8112125" cy="3702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8" name="TextBox 11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Edit School Name in Slide Masters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4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854370" y="439208"/>
            <a:ext cx="4866932" cy="259804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6994" y="1050202"/>
            <a:ext cx="8110964" cy="3703496"/>
          </a:xfrm>
          <a:noFill/>
          <a:ln>
            <a:noFill/>
          </a:ln>
        </p:spPr>
        <p:txBody>
          <a:bodyPr anchor="ctr"/>
          <a:lstStyle>
            <a:lvl1pPr marL="0" indent="0" algn="ctr">
              <a:lnSpc>
                <a:spcPct val="140000"/>
              </a:lnSpc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32156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 userDrawn="1"/>
        </p:nvSpPr>
        <p:spPr>
          <a:xfrm>
            <a:off x="6286500" y="3951288"/>
            <a:ext cx="982663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Presented to</a:t>
            </a:r>
          </a:p>
        </p:txBody>
      </p:sp>
      <p:sp>
        <p:nvSpPr>
          <p:cNvPr id="7" name="TextBox 11"/>
          <p:cNvSpPr txBox="1"/>
          <p:nvPr userDrawn="1"/>
        </p:nvSpPr>
        <p:spPr>
          <a:xfrm>
            <a:off x="7718425" y="3951288"/>
            <a:ext cx="9810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Delivered by</a:t>
            </a:r>
          </a:p>
        </p:txBody>
      </p:sp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62863" y="4154488"/>
            <a:ext cx="1057275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93192" y="3977731"/>
            <a:ext cx="5183187" cy="987425"/>
          </a:xfrm>
        </p:spPr>
        <p:txBody>
          <a:bodyPr>
            <a:noAutofit/>
          </a:bodyPr>
          <a:lstStyle>
            <a:lvl1pPr marL="0" indent="0">
              <a:lnSpc>
                <a:spcPts val="3600"/>
              </a:lnSpc>
              <a:buNone/>
              <a:defRPr sz="4200" spc="-1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7"/>
          <p:cNvSpPr>
            <a:spLocks noGrp="1"/>
          </p:cNvSpPr>
          <p:nvPr>
            <p:ph sz="quarter" idx="12"/>
          </p:nvPr>
        </p:nvSpPr>
        <p:spPr>
          <a:xfrm>
            <a:off x="393700" y="5070475"/>
            <a:ext cx="5183188" cy="352425"/>
          </a:xfrm>
        </p:spPr>
        <p:txBody>
          <a:bodyPr>
            <a:noAutofit/>
          </a:bodyPr>
          <a:lstStyle>
            <a:lvl1pPr marL="0" indent="0">
              <a:buNone/>
              <a:defRPr sz="1100" b="1" baseline="0">
                <a:solidFill>
                  <a:srgbClr val="B4BE3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3429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2pPr>
            <a:lvl3pPr marL="6858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3pPr>
            <a:lvl4pPr marL="10287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4pPr>
            <a:lvl5pPr marL="1371600" indent="0">
              <a:buNone/>
              <a:defRPr sz="1200" b="1">
                <a:latin typeface="Montserrat" charset="0"/>
                <a:ea typeface="Montserrat" charset="0"/>
                <a:cs typeface="Montserra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16180" y="4288943"/>
            <a:ext cx="895350" cy="895350"/>
          </a:xfrm>
        </p:spPr>
        <p:txBody>
          <a:bodyPr anchor="ctr"/>
          <a:lstStyle>
            <a:lvl1pPr marL="0" indent="0" algn="ctr">
              <a:buNone/>
              <a:defRPr sz="1100" b="0" i="1" baseline="0">
                <a:solidFill>
                  <a:schemeClr val="bg1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solidFill>
            <a:srgbClr val="B4BE3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8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Edit School Name in Slide Masters</a:t>
            </a: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7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178461" y="439208"/>
            <a:ext cx="4542841" cy="309570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30241" y="1195056"/>
            <a:ext cx="8291061" cy="3340729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pc="-5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(Colour)">
    <p:bg>
      <p:bgPr>
        <a:solidFill>
          <a:srgbClr val="B4B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12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pic>
        <p:nvPicPr>
          <p:cNvPr id="7" name="Picture 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 Insights Meet Up</a:t>
            </a:r>
          </a:p>
        </p:txBody>
      </p:sp>
      <p:sp>
        <p:nvSpPr>
          <p:cNvPr id="9" name="TextBox 11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Insightsmeetup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599727" y="439208"/>
            <a:ext cx="5121575" cy="309570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30241" y="1195056"/>
            <a:ext cx="8291061" cy="3340729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pc="-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s">
    <p:bg>
      <p:bgPr>
        <a:solidFill>
          <a:srgbClr val="258A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pic>
        <p:nvPicPr>
          <p:cNvPr id="5" name="Pictur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 Insights Meet Up</a:t>
            </a:r>
          </a:p>
        </p:txBody>
      </p:sp>
      <p:sp>
        <p:nvSpPr>
          <p:cNvPr id="8" name="TextBox 11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7091" y="2210763"/>
            <a:ext cx="7371097" cy="999780"/>
          </a:xfrm>
        </p:spPr>
        <p:txBody>
          <a:bodyPr anchor="ctr"/>
          <a:lstStyle>
            <a:lvl1pPr marL="0" indent="0">
              <a:buNone/>
              <a:defRPr sz="6400" u="sng" spc="-4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07090" y="1720743"/>
            <a:ext cx="7371097" cy="487366"/>
          </a:xfrm>
        </p:spPr>
        <p:txBody>
          <a:bodyPr anchor="ctr"/>
          <a:lstStyle>
            <a:lvl1pPr marL="0" indent="0">
              <a:buNone/>
              <a:defRPr sz="1800" spc="-5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solidFill>
            <a:srgbClr val="258A9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8" name="TextBox 11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Edit School Name in Slide Masters</a:t>
            </a:r>
          </a:p>
        </p:txBody>
      </p:sp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7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507129" y="439208"/>
            <a:ext cx="5214173" cy="291638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241" y="1317745"/>
            <a:ext cx="7371097" cy="3109912"/>
          </a:xfrm>
        </p:spPr>
        <p:txBody>
          <a:bodyPr anchor="ctr"/>
          <a:lstStyle>
            <a:lvl1pPr marL="0" indent="0">
              <a:buNone/>
              <a:defRPr sz="4200" spc="-20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Colour)">
    <p:bg>
      <p:bgPr>
        <a:solidFill>
          <a:srgbClr val="B4B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9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 Insights Meet Up</a:t>
            </a:r>
          </a:p>
        </p:txBody>
      </p:sp>
      <p:sp>
        <p:nvSpPr>
          <p:cNvPr id="10" name="TextBox 12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368233" y="439208"/>
            <a:ext cx="5353069" cy="309570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241" y="1274733"/>
            <a:ext cx="7371097" cy="3109912"/>
          </a:xfrm>
        </p:spPr>
        <p:txBody>
          <a:bodyPr anchor="ctr"/>
          <a:lstStyle>
            <a:lvl1pPr marL="0" indent="0">
              <a:buNone/>
              <a:defRPr sz="4200" spc="-2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Insights Meet Up </a:t>
            </a:r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/>
          <p:cNvSpPr/>
          <p:nvPr userDrawn="1"/>
        </p:nvSpPr>
        <p:spPr>
          <a:xfrm>
            <a:off x="0" y="323850"/>
            <a:ext cx="2244725" cy="425450"/>
          </a:xfrm>
          <a:prstGeom prst="rect">
            <a:avLst/>
          </a:prstGeom>
          <a:solidFill>
            <a:srgbClr val="00BA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18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0241" y="1195056"/>
            <a:ext cx="8291061" cy="3340729"/>
          </a:xfr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pc="-5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178461" y="439208"/>
            <a:ext cx="4542841" cy="309570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solidFill>
            <a:srgbClr val="B4BE3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506413" y="1050925"/>
            <a:ext cx="8112125" cy="37020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Insights Meet Up </a:t>
            </a:r>
          </a:p>
        </p:txBody>
      </p:sp>
      <p:sp>
        <p:nvSpPr>
          <p:cNvPr id="10" name="TextBox 16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761772" y="439208"/>
            <a:ext cx="4959530" cy="259804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6994" y="1050202"/>
            <a:ext cx="8110964" cy="3703496"/>
          </a:xfrm>
          <a:noFill/>
          <a:ln>
            <a:noFill/>
          </a:ln>
        </p:spPr>
        <p:txBody>
          <a:bodyPr anchor="ctr"/>
          <a:lstStyle>
            <a:lvl1pPr marL="0" indent="0" algn="ctr">
              <a:lnSpc>
                <a:spcPct val="140000"/>
              </a:lnSpc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(Inver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solidFill>
            <a:srgbClr val="B4BE3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506413" y="1050925"/>
            <a:ext cx="8112125" cy="3702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 userDrawn="1"/>
        </p:nvSpPr>
        <p:spPr>
          <a:xfrm>
            <a:off x="1109663" y="5046663"/>
            <a:ext cx="946150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pic>
        <p:nvPicPr>
          <p:cNvPr id="8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Insights Meet Up </a:t>
            </a:r>
          </a:p>
        </p:txBody>
      </p:sp>
      <p:sp>
        <p:nvSpPr>
          <p:cNvPr id="10" name="TextBox 16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854370" y="439208"/>
            <a:ext cx="4866932" cy="259804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6994" y="1050202"/>
            <a:ext cx="8110964" cy="3703496"/>
          </a:xfrm>
          <a:noFill/>
          <a:ln>
            <a:noFill/>
          </a:ln>
        </p:spPr>
        <p:txBody>
          <a:bodyPr anchor="ctr"/>
          <a:lstStyle>
            <a:lvl1pPr marL="0" indent="0" algn="ctr">
              <a:lnSpc>
                <a:spcPct val="140000"/>
              </a:lnSpc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5F7C1F-4F20-4FD6-AA00-9B10FD5820E3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5AC3FF-7784-4CAF-8CBA-79DCD82018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3FDD2B-71F9-4644-B039-23D56D2371BE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8423D8-6327-4DDA-A7AF-6ED7E6000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38E416-6079-42FF-9CD7-13E74ACD0FCC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E7827E-746E-4D3C-B197-EBD6E8B893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95EF58-35E4-4745-B7D6-19F9100490DB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F62FA6-2207-4990-BF72-65577A6822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AEC3C5-705E-4D33-81A1-D6037D16D930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B306E4-5BEB-4B88-8914-690E53FE16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530848-8C27-4470-BBED-99D9920031D4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4EE7F8-EFD6-4135-B67C-0A1F6CF5A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61E668-6E52-45D1-906C-4F535B9BFE05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E0A6ED-B035-499E-95DF-720B2137EB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359CD3-82D4-4C82-A401-BA2B699D361F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00B74A-85FE-4CDF-BF9C-AEE3DD5895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solidFill>
            <a:srgbClr val="00BA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8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Insights Meet Up </a:t>
            </a:r>
          </a:p>
        </p:txBody>
      </p:sp>
      <p:sp>
        <p:nvSpPr>
          <p:cNvPr id="9" name="TextBox 9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507129" y="439208"/>
            <a:ext cx="5214173" cy="291638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241" y="1317745"/>
            <a:ext cx="7371097" cy="3109912"/>
          </a:xfrm>
        </p:spPr>
        <p:txBody>
          <a:bodyPr anchor="ctr"/>
          <a:lstStyle>
            <a:lvl1pPr marL="0" indent="0">
              <a:buNone/>
              <a:defRPr sz="4200" spc="-200"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F56AB0-76BB-4CEF-B4A9-1D09228994DB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624589-D2D0-4F53-BADF-2533D1758C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3EF39E-3725-413B-8C0D-FE19E7DFEE69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452E78-F7D6-41EF-9C49-DB5F380536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3A9DEF-35AC-4C1A-8A9E-8B943AA1091A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37FFBB-B79A-4AA2-A2E7-DA8FD4BF7E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Colour)">
    <p:bg>
      <p:bgPr>
        <a:solidFill>
          <a:srgbClr val="00B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10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latin typeface="Montserrat" charset="0"/>
                <a:ea typeface="Montserrat" charset="0"/>
                <a:cs typeface="Montserrat" charset="0"/>
              </a:rPr>
              <a:t>Edit School Name in Slide Masters</a:t>
            </a:r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2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368233" y="439208"/>
            <a:ext cx="5353069" cy="309570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30241" y="1274733"/>
            <a:ext cx="7371097" cy="3109912"/>
          </a:xfrm>
        </p:spPr>
        <p:txBody>
          <a:bodyPr anchor="ctr"/>
          <a:lstStyle>
            <a:lvl1pPr marL="0" indent="0">
              <a:buNone/>
              <a:defRPr sz="4200" spc="-20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solidFill>
            <a:srgbClr val="00BA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506413" y="1050925"/>
            <a:ext cx="8112125" cy="370205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Insights Meet Up </a:t>
            </a:r>
          </a:p>
        </p:txBody>
      </p:sp>
      <p:sp>
        <p:nvSpPr>
          <p:cNvPr id="9" name="TextBox 13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761772" y="439208"/>
            <a:ext cx="4959530" cy="259804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6994" y="1050202"/>
            <a:ext cx="8110964" cy="3703496"/>
          </a:xfrm>
          <a:noFill/>
          <a:ln>
            <a:noFill/>
          </a:ln>
        </p:spPr>
        <p:txBody>
          <a:bodyPr anchor="ctr"/>
          <a:lstStyle>
            <a:lvl1pPr marL="0" indent="0" algn="ctr">
              <a:lnSpc>
                <a:spcPct val="140000"/>
              </a:lnSpc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(Invert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/>
          <p:cNvSpPr/>
          <p:nvPr userDrawn="1"/>
        </p:nvSpPr>
        <p:spPr>
          <a:xfrm>
            <a:off x="0" y="323850"/>
            <a:ext cx="1728788" cy="425450"/>
          </a:xfrm>
          <a:prstGeom prst="rect">
            <a:avLst/>
          </a:prstGeom>
          <a:solidFill>
            <a:srgbClr val="00BAF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4"/>
          <p:cNvSpPr/>
          <p:nvPr userDrawn="1"/>
        </p:nvSpPr>
        <p:spPr>
          <a:xfrm>
            <a:off x="506413" y="1050925"/>
            <a:ext cx="8112125" cy="3702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3" y="5014913"/>
            <a:ext cx="8382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/>
          <p:nvPr userDrawn="1"/>
        </p:nvSpPr>
        <p:spPr>
          <a:xfrm>
            <a:off x="6288088" y="5072063"/>
            <a:ext cx="243363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RM </a:t>
            </a:r>
            <a:r>
              <a:rPr lang="en-US" sz="1000" b="1" err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Integris</a:t>
            </a:r>
            <a:r>
              <a:rPr lang="en-US" sz="1000" b="1">
                <a:solidFill>
                  <a:schemeClr val="bg1">
                    <a:lumMod val="75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 Insights Meet Up </a:t>
            </a:r>
          </a:p>
        </p:txBody>
      </p:sp>
      <p:sp>
        <p:nvSpPr>
          <p:cNvPr id="9" name="TextBox 13"/>
          <p:cNvSpPr txBox="1"/>
          <p:nvPr userDrawn="1"/>
        </p:nvSpPr>
        <p:spPr>
          <a:xfrm>
            <a:off x="1109663" y="5037138"/>
            <a:ext cx="2160587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7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b="1" spc="-20">
                <a:latin typeface="ITC Avant Garde Std Md" charset="0"/>
                <a:ea typeface="ITC Avant Garde Std Md" charset="0"/>
                <a:cs typeface="ITC Avant Garde Std Md" charset="0"/>
              </a:rPr>
              <a:t>/</a:t>
            </a:r>
            <a:r>
              <a:rPr lang="en-US" sz="1300" b="1" spc="-20" err="1">
                <a:latin typeface="ITC Avant Garde Std Md" charset="0"/>
                <a:ea typeface="ITC Avant Garde Std Md" charset="0"/>
                <a:cs typeface="ITC Avant Garde Std Md" charset="0"/>
              </a:rPr>
              <a:t>rmintegris</a:t>
            </a:r>
            <a:endParaRPr lang="en-US" sz="1300" b="1" spc="-20">
              <a:latin typeface="ITC Avant Garde Std Md" charset="0"/>
              <a:ea typeface="ITC Avant Garde Std Md" charset="0"/>
              <a:cs typeface="ITC Avant Garde Std Md" charset="0"/>
            </a:endParaRP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430241" y="435622"/>
            <a:ext cx="1624896" cy="263390"/>
          </a:xfrm>
        </p:spPr>
        <p:txBody>
          <a:bodyPr/>
          <a:lstStyle>
            <a:lvl1pPr marL="0" indent="0">
              <a:buNone/>
              <a:defRPr sz="13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3854370" y="439208"/>
            <a:ext cx="4866932" cy="259804"/>
          </a:xfrm>
        </p:spPr>
        <p:txBody>
          <a:bodyPr/>
          <a:lstStyle>
            <a:lvl1pPr marL="0" indent="0" algn="r">
              <a:buNone/>
              <a:defRPr sz="1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06994" y="1050202"/>
            <a:ext cx="8110964" cy="3703496"/>
          </a:xfrm>
          <a:noFill/>
          <a:ln>
            <a:noFill/>
          </a:ln>
        </p:spPr>
        <p:txBody>
          <a:bodyPr anchor="ctr"/>
          <a:lstStyle>
            <a:lvl1pPr marL="0" indent="0" algn="ctr">
              <a:lnSpc>
                <a:spcPct val="140000"/>
              </a:lnSpc>
              <a:buNone/>
              <a:defRPr sz="1600" b="0" i="1" baseline="0">
                <a:solidFill>
                  <a:schemeClr val="bg1">
                    <a:lumMod val="50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CC903B-D0D7-463E-9F71-13C46AF466DB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/>
          <a:lstStyle>
            <a:lvl1pPr defTabSz="914273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6E1151-7000-4645-90BD-8BF4BDC099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04800"/>
            <a:ext cx="7886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04800"/>
            <a:ext cx="7886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04800"/>
            <a:ext cx="7886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04800"/>
            <a:ext cx="7886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04800"/>
            <a:ext cx="7886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ITC Avant Garde Std Md"/>
          <a:ea typeface="ITC Avant Garde Std Md"/>
          <a:cs typeface="ITC Avant Garde Std Md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ITC Avant Garde Std Md" charset="0"/>
          <a:ea typeface="ITC Avant Garde Std Md" charset="0"/>
          <a:cs typeface="ITC Avant Garde Std Md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481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FF237EB-2394-400F-A128-304B59CDE2B4}" type="datetimeFigureOut">
              <a:rPr lang="en-GB"/>
              <a:pPr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D7F1585-FE1B-4E53-A1C1-DA0D4C48244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685800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6858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m.com/products/rm-integris/parent-hub" TargetMode="Externa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m.com/products/rm-integris/latest-updates#newslett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rm.com/_rmvirtual/Media/Downloads/a_guide_to_roles_for_school_administrator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dfox@rm.com" TargetMode="Externa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9"/>
          <p:cNvGrpSpPr>
            <a:grpSpLocks/>
          </p:cNvGrpSpPr>
          <p:nvPr/>
        </p:nvGrpSpPr>
        <p:grpSpPr bwMode="auto">
          <a:xfrm>
            <a:off x="-168275" y="112713"/>
            <a:ext cx="9312275" cy="4062412"/>
            <a:chOff x="-225083" y="-131552"/>
            <a:chExt cx="12417083" cy="5416062"/>
          </a:xfrm>
        </p:grpSpPr>
        <p:pic>
          <p:nvPicPr>
            <p:cNvPr id="61444" name="Picture 3" descr="Integris Powerpoint-01.jpg"/>
            <p:cNvPicPr>
              <a:picLocks noChangeAspect="1"/>
            </p:cNvPicPr>
            <p:nvPr/>
          </p:nvPicPr>
          <p:blipFill>
            <a:blip r:embed="rId2"/>
            <a:srcRect b="30141"/>
            <a:stretch>
              <a:fillRect/>
            </a:stretch>
          </p:blipFill>
          <p:spPr bwMode="auto">
            <a:xfrm>
              <a:off x="1280160" y="126611"/>
              <a:ext cx="9844377" cy="5157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-225083" y="-131552"/>
              <a:ext cx="1505037" cy="1322797"/>
            </a:xfrm>
            <a:prstGeom prst="rect">
              <a:avLst/>
            </a:prstGeom>
            <a:solidFill>
              <a:srgbClr val="3EAD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8494" y="2152125"/>
              <a:ext cx="421242" cy="380966"/>
            </a:xfrm>
            <a:prstGeom prst="rect">
              <a:avLst/>
            </a:prstGeom>
            <a:solidFill>
              <a:srgbClr val="C8CA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1550614" y="3474923"/>
              <a:ext cx="641386" cy="588380"/>
            </a:xfrm>
            <a:prstGeom prst="rect">
              <a:avLst/>
            </a:prstGeom>
            <a:solidFill>
              <a:srgbClr val="F5C4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125138" y="1286487"/>
              <a:ext cx="1066862" cy="865638"/>
            </a:xfrm>
            <a:prstGeom prst="rect">
              <a:avLst/>
            </a:prstGeom>
            <a:solidFill>
              <a:srgbClr val="E3E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98786" y="3699270"/>
              <a:ext cx="1026642" cy="952414"/>
            </a:xfrm>
            <a:prstGeom prst="rect">
              <a:avLst/>
            </a:prstGeom>
            <a:solidFill>
              <a:srgbClr val="A2D1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white"/>
                </a:solidFill>
              </a:endParaRPr>
            </a:p>
          </p:txBody>
        </p:sp>
      </p:grpSp>
      <p:pic>
        <p:nvPicPr>
          <p:cNvPr id="61443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4525" y="4121150"/>
            <a:ext cx="293528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7163" y="447675"/>
            <a:ext cx="1430337" cy="2635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Parental </a:t>
            </a:r>
            <a:r>
              <a:rPr lang="en-US" err="1"/>
              <a:t>Comms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4450" y="439738"/>
            <a:ext cx="4867275" cy="25876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Parental Communications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5438" y="271463"/>
            <a:ext cx="1033462" cy="555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638" y="1252538"/>
            <a:ext cx="7886700" cy="374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Clr>
                <a:srgbClr val="3DA99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ea typeface="Source Sans Pro" charset="0"/>
                <a:cs typeface="Source Sans Pro" charset="0"/>
              </a:rPr>
              <a:t>Instantly send your school’s newsletter home to parents – and check who's opened it</a:t>
            </a:r>
          </a:p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Clr>
                <a:srgbClr val="3DA993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n-lt"/>
              <a:ea typeface="Source Sans Pro" charset="0"/>
              <a:cs typeface="Source Sans Pro" charset="0"/>
            </a:endParaRPr>
          </a:p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Clr>
                <a:srgbClr val="3DA99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ea typeface="Source Sans Pro" charset="0"/>
                <a:cs typeface="Source Sans Pro" charset="0"/>
              </a:rPr>
              <a:t>Link channels to your school’s Twitter feed - so that when you post a tweet, it automatically notifies parents</a:t>
            </a:r>
          </a:p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Clr>
                <a:srgbClr val="3DA993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n-lt"/>
              <a:ea typeface="Source Sans Pro" charset="0"/>
              <a:cs typeface="Source Sans Pro" charset="0"/>
            </a:endParaRPr>
          </a:p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Clr>
                <a:srgbClr val="3DA99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ea typeface="Source Sans Pro" charset="0"/>
                <a:cs typeface="Source Sans Pro" charset="0"/>
              </a:rPr>
              <a:t>Take pictures of great work and send it to parents so they can celebrate their children’s achievements</a:t>
            </a:r>
          </a:p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Clr>
                <a:srgbClr val="3DA993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n-lt"/>
              <a:ea typeface="Source Sans Pro" charset="0"/>
              <a:cs typeface="Source Sans Pro" charset="0"/>
            </a:endParaRPr>
          </a:p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Clr>
                <a:srgbClr val="3DA993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ea typeface="Source Sans Pro" charset="0"/>
                <a:cs typeface="Source Sans Pro" charset="0"/>
              </a:rPr>
              <a:t>Start individual conversations with groups of parents about their children’s progress and learning</a:t>
            </a:r>
          </a:p>
          <a:p>
            <a:pPr defTabSz="914273" fontAlgn="auto">
              <a:spcBef>
                <a:spcPts val="0"/>
              </a:spcBef>
              <a:spcAft>
                <a:spcPts val="0"/>
              </a:spcAft>
              <a:buClr>
                <a:srgbClr val="3DA993"/>
              </a:buClr>
              <a:defRPr/>
            </a:pPr>
            <a:endParaRPr lang="en-US" sz="1700" dirty="0">
              <a:latin typeface="+mn-lt"/>
              <a:ea typeface="Source Sans Pro" charset="0"/>
              <a:cs typeface="Source Sans Pro" charset="0"/>
            </a:endParaRPr>
          </a:p>
        </p:txBody>
      </p:sp>
      <p:sp>
        <p:nvSpPr>
          <p:cNvPr id="74757" name="TextBox 5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7163" y="447675"/>
            <a:ext cx="1430337" cy="2635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Parental </a:t>
            </a:r>
            <a:r>
              <a:rPr lang="en-US" err="1"/>
              <a:t>Comms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54450" y="439738"/>
            <a:ext cx="4867275" cy="25876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Parental Communications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5438" y="271463"/>
            <a:ext cx="1033462" cy="555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5780" name="TextBox 5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  <p:sp>
        <p:nvSpPr>
          <p:cNvPr id="75781" name="Rectangle 6"/>
          <p:cNvSpPr>
            <a:spLocks noChangeArrowheads="1"/>
          </p:cNvSpPr>
          <p:nvPr/>
        </p:nvSpPr>
        <p:spPr bwMode="auto">
          <a:xfrm>
            <a:off x="1998663" y="1930400"/>
            <a:ext cx="51974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Museo Sans 300"/>
                <a:ea typeface="Museo Sans 300"/>
                <a:cs typeface="Museo Sans 300"/>
              </a:rPr>
              <a:t>Register your interest at:</a:t>
            </a:r>
          </a:p>
          <a:p>
            <a:pPr algn="ctr"/>
            <a:r>
              <a:rPr lang="en-GB" sz="3200">
                <a:latin typeface="Museo Sans 300"/>
                <a:ea typeface="Museo Sans 300"/>
                <a:cs typeface="Museo Sans 300"/>
                <a:hlinkClick r:id="rId2"/>
              </a:rPr>
              <a:t>http://www.rm.com/products/rm-integris/parent-hub</a:t>
            </a:r>
            <a:r>
              <a:rPr lang="en-GB" sz="3200">
                <a:latin typeface="Museo Sans 300"/>
                <a:ea typeface="Museo Sans 300"/>
                <a:cs typeface="Museo Sans 30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A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06400" y="2211388"/>
            <a:ext cx="7372350" cy="9985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/>
              <a:t>Roadmap</a:t>
            </a:r>
            <a:endParaRPr lang="en-US" sz="4800" dirty="0"/>
          </a:p>
        </p:txBody>
      </p:sp>
      <p:sp>
        <p:nvSpPr>
          <p:cNvPr id="76803" name="TextBox 5"/>
          <p:cNvSpPr txBox="1">
            <a:spLocks noChangeArrowheads="1"/>
          </p:cNvSpPr>
          <p:nvPr/>
        </p:nvSpPr>
        <p:spPr bwMode="auto">
          <a:xfrm>
            <a:off x="6435725" y="5059363"/>
            <a:ext cx="2541588" cy="276225"/>
          </a:xfrm>
          <a:prstGeom prst="rect">
            <a:avLst/>
          </a:prstGeom>
          <a:solidFill>
            <a:srgbClr val="2FACD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b="1">
                <a:latin typeface="Calibri" pitchFamily="34" charset="0"/>
              </a:rPr>
              <a:t>CBICT Forum</a:t>
            </a:r>
            <a:endParaRPr lang="en-US" sz="12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21325" y="2079625"/>
            <a:ext cx="622300" cy="44767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04800"/>
            <a:ext cx="2743200" cy="468313"/>
          </a:xfrm>
          <a:prstGeom prst="rect">
            <a:avLst/>
          </a:prstGeom>
          <a:solidFill>
            <a:srgbClr val="2FA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827" name="TextBox 13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  <p:pic>
        <p:nvPicPr>
          <p:cNvPr id="7782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963613"/>
            <a:ext cx="831215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20688" y="4405313"/>
            <a:ext cx="2097087" cy="466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1150" y="439738"/>
            <a:ext cx="2206625" cy="25876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>
                <a:solidFill>
                  <a:schemeClr val="bg1"/>
                </a:solidFill>
              </a:rPr>
              <a:t>Roadmap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06400" y="2211388"/>
            <a:ext cx="7372350" cy="9985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RM Insights Hub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6400" y="1720850"/>
            <a:ext cx="7372350" cy="4873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79875" name="TextBox 3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rgbClr val="00BA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0213" y="434975"/>
            <a:ext cx="1625600" cy="2635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RM Insights Hub </a:t>
            </a:r>
          </a:p>
        </p:txBody>
      </p:sp>
      <p:sp>
        <p:nvSpPr>
          <p:cNvPr id="5" name="Rectangle 4"/>
          <p:cNvSpPr/>
          <p:nvPr/>
        </p:nvSpPr>
        <p:spPr>
          <a:xfrm>
            <a:off x="754063" y="1606550"/>
            <a:ext cx="7167562" cy="2922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400" spc="-150">
                <a:solidFill>
                  <a:srgbClr val="262626"/>
                </a:solidFill>
                <a:latin typeface="Source Sans Pro" charset="0"/>
                <a:ea typeface="Source Sans Pro" charset="0"/>
                <a:cs typeface="Source Sans Pro" charset="0"/>
              </a:rPr>
              <a:t>Data Warehouse</a:t>
            </a:r>
          </a:p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sz="800" spc="-150">
              <a:solidFill>
                <a:srgbClr val="262626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400" spc="-150">
                <a:solidFill>
                  <a:srgbClr val="262626"/>
                </a:solidFill>
                <a:latin typeface="Source Sans Pro" charset="0"/>
                <a:ea typeface="Source Sans Pro" charset="0"/>
                <a:cs typeface="Source Sans Pro" charset="0"/>
              </a:rPr>
              <a:t>Dashboard-style UI to show trends and top level data</a:t>
            </a:r>
          </a:p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sz="800" spc="-150">
              <a:solidFill>
                <a:srgbClr val="262626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400" spc="-150">
                <a:solidFill>
                  <a:srgbClr val="262626"/>
                </a:solidFill>
                <a:latin typeface="Source Sans Pro" charset="0"/>
                <a:ea typeface="Source Sans Pro" charset="0"/>
                <a:cs typeface="Source Sans Pro" charset="0"/>
              </a:rPr>
              <a:t>Ability to hook in reporting and query tools</a:t>
            </a:r>
          </a:p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sz="800" spc="-150">
              <a:solidFill>
                <a:srgbClr val="262626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400" spc="-150">
                <a:solidFill>
                  <a:srgbClr val="262626"/>
                </a:solidFill>
                <a:latin typeface="Source Sans Pro" charset="0"/>
                <a:ea typeface="Source Sans Pro" charset="0"/>
                <a:cs typeface="Source Sans Pro" charset="0"/>
              </a:rPr>
              <a:t>Takes into account bespoke Trust settings</a:t>
            </a:r>
          </a:p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sz="800" spc="-150">
              <a:solidFill>
                <a:srgbClr val="262626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400" spc="-150">
                <a:solidFill>
                  <a:srgbClr val="262626"/>
                </a:solidFill>
                <a:latin typeface="Source Sans Pro" charset="0"/>
                <a:ea typeface="Source Sans Pro" charset="0"/>
                <a:cs typeface="Source Sans Pro" charset="0"/>
              </a:rPr>
              <a:t>Completing Phase 1 development </a:t>
            </a:r>
          </a:p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GB" sz="800" spc="-150">
              <a:solidFill>
                <a:srgbClr val="262626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285750" indent="-285750" defTabSz="914273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sz="2400" spc="-150">
                <a:solidFill>
                  <a:srgbClr val="262626"/>
                </a:solidFill>
                <a:latin typeface="Source Sans Pro" charset="0"/>
                <a:ea typeface="Source Sans Pro" charset="0"/>
                <a:cs typeface="Source Sans Pro" charset="0"/>
              </a:rPr>
              <a:t>Early adoption from November 2016</a:t>
            </a:r>
          </a:p>
        </p:txBody>
      </p:sp>
      <p:sp>
        <p:nvSpPr>
          <p:cNvPr id="80899" name="Title 1"/>
          <p:cNvSpPr txBox="1">
            <a:spLocks/>
          </p:cNvSpPr>
          <p:nvPr/>
        </p:nvSpPr>
        <p:spPr bwMode="auto">
          <a:xfrm>
            <a:off x="-788988" y="942975"/>
            <a:ext cx="10515601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lnSpc>
                <a:spcPct val="90000"/>
              </a:lnSpc>
            </a:pPr>
            <a:r>
              <a:rPr lang="en-GB" sz="3300" b="1">
                <a:solidFill>
                  <a:srgbClr val="262626"/>
                </a:solidFill>
                <a:latin typeface="ITC Avant Garde Std Md"/>
                <a:ea typeface="ITC Avant Garde Std Md"/>
                <a:cs typeface="ITC Avant Garde Std Md"/>
              </a:rPr>
              <a:t>What is the RM Insights Hub?</a:t>
            </a:r>
          </a:p>
        </p:txBody>
      </p:sp>
      <p:sp>
        <p:nvSpPr>
          <p:cNvPr id="80900" name="TextBox 6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0213" y="434975"/>
            <a:ext cx="1625600" cy="2635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RM Insights Hub</a:t>
            </a:r>
          </a:p>
        </p:txBody>
      </p:sp>
      <p:pic>
        <p:nvPicPr>
          <p:cNvPr id="8192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8950" y="911225"/>
            <a:ext cx="5318125" cy="3902075"/>
          </a:xfrm>
        </p:spPr>
      </p:pic>
      <p:sp>
        <p:nvSpPr>
          <p:cNvPr id="81923" name="TextBox 3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0213" y="434975"/>
            <a:ext cx="1625600" cy="2635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RM Insights Hub</a:t>
            </a:r>
          </a:p>
        </p:txBody>
      </p:sp>
      <p:pic>
        <p:nvPicPr>
          <p:cNvPr id="8294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73250" y="879475"/>
            <a:ext cx="5192713" cy="3808413"/>
          </a:xfrm>
        </p:spPr>
      </p:pic>
      <p:sp>
        <p:nvSpPr>
          <p:cNvPr id="82947" name="TextBox 3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0213" y="434975"/>
            <a:ext cx="1625600" cy="2635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RM Insights Hub</a:t>
            </a:r>
          </a:p>
        </p:txBody>
      </p:sp>
      <p:pic>
        <p:nvPicPr>
          <p:cNvPr id="8397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892175"/>
            <a:ext cx="5557837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Box 4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0213" y="434975"/>
            <a:ext cx="1625600" cy="2635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RM Insights Hub</a:t>
            </a:r>
          </a:p>
        </p:txBody>
      </p:sp>
      <p:sp>
        <p:nvSpPr>
          <p:cNvPr id="84994" name="Title 1"/>
          <p:cNvSpPr txBox="1">
            <a:spLocks/>
          </p:cNvSpPr>
          <p:nvPr/>
        </p:nvSpPr>
        <p:spPr bwMode="auto">
          <a:xfrm>
            <a:off x="1733550" y="323850"/>
            <a:ext cx="7886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lnSpc>
                <a:spcPct val="90000"/>
              </a:lnSpc>
            </a:pPr>
            <a:r>
              <a:rPr lang="en-GB" sz="3300" b="1">
                <a:solidFill>
                  <a:srgbClr val="262626"/>
                </a:solidFill>
                <a:latin typeface="ITC Avant Garde Std Md"/>
                <a:ea typeface="ITC Avant Garde Std Md"/>
                <a:cs typeface="ITC Avant Garde Std Md"/>
              </a:rPr>
              <a:t>KS2 Attainment – Pre 2016</a:t>
            </a:r>
            <a:endParaRPr lang="en-GB" sz="3300">
              <a:latin typeface="ITC Avant Garde Std Md"/>
              <a:ea typeface="ITC Avant Garde Std Md"/>
              <a:cs typeface="ITC Avant Garde Std Md"/>
            </a:endParaRPr>
          </a:p>
        </p:txBody>
      </p:sp>
      <p:pic>
        <p:nvPicPr>
          <p:cNvPr id="8499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150" y="982663"/>
            <a:ext cx="6818313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TextBox 4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" y="301625"/>
            <a:ext cx="3157537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2188" y="4473575"/>
            <a:ext cx="25781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11"/>
          <p:cNvSpPr>
            <a:spLocks noChangeArrowheads="1"/>
          </p:cNvSpPr>
          <p:nvPr/>
        </p:nvSpPr>
        <p:spPr bwMode="auto">
          <a:xfrm>
            <a:off x="3133725" y="3549650"/>
            <a:ext cx="3376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700" b="1">
                <a:solidFill>
                  <a:srgbClr val="2D2D2C"/>
                </a:solidFill>
                <a:latin typeface="Calibri" pitchFamily="34" charset="0"/>
                <a:ea typeface="Museo Sans 100"/>
                <a:cs typeface="Museo Sans 100"/>
              </a:rPr>
              <a:t>Dom Fox</a:t>
            </a:r>
            <a:br>
              <a:rPr lang="en-GB" sz="2700" b="1">
                <a:solidFill>
                  <a:srgbClr val="2D2D2C"/>
                </a:solidFill>
                <a:latin typeface="Calibri" pitchFamily="34" charset="0"/>
                <a:ea typeface="Museo Sans 100"/>
                <a:cs typeface="Museo Sans 100"/>
              </a:rPr>
            </a:br>
            <a:r>
              <a:rPr lang="en-GB" sz="2700">
                <a:solidFill>
                  <a:srgbClr val="2D2D2C"/>
                </a:solidFill>
                <a:latin typeface="Calibri" pitchFamily="34" charset="0"/>
                <a:ea typeface="Museo Sans 100"/>
                <a:cs typeface="Museo Sans 100"/>
              </a:rPr>
              <a:t>MIS Product Specialist</a:t>
            </a:r>
            <a:endParaRPr lang="en-GB" sz="2700">
              <a:solidFill>
                <a:srgbClr val="2D2D2C"/>
              </a:solidFill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/>
            </a:extLst>
          </a:blip>
          <a:srcRect l="14311" t="-477" r="14847" b="477"/>
          <a:stretch/>
        </p:blipFill>
        <p:spPr>
          <a:xfrm>
            <a:off x="3693352" y="999005"/>
            <a:ext cx="2257055" cy="2389572"/>
          </a:xfrm>
          <a:prstGeom prst="ellipse">
            <a:avLst/>
          </a:prstGeom>
          <a:effectLst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0213" y="434975"/>
            <a:ext cx="1625600" cy="2635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RM Insights Hub</a:t>
            </a:r>
          </a:p>
        </p:txBody>
      </p:sp>
      <p:sp>
        <p:nvSpPr>
          <p:cNvPr id="86018" name="Title 1"/>
          <p:cNvSpPr txBox="1">
            <a:spLocks/>
          </p:cNvSpPr>
          <p:nvPr/>
        </p:nvSpPr>
        <p:spPr bwMode="auto">
          <a:xfrm>
            <a:off x="1863725" y="315913"/>
            <a:ext cx="78867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685800">
              <a:lnSpc>
                <a:spcPct val="90000"/>
              </a:lnSpc>
            </a:pPr>
            <a:r>
              <a:rPr lang="en-GB" sz="3300" b="1">
                <a:solidFill>
                  <a:srgbClr val="262626"/>
                </a:solidFill>
                <a:latin typeface="ITC Avant Garde Std Md"/>
                <a:ea typeface="ITC Avant Garde Std Md"/>
                <a:cs typeface="ITC Avant Garde Std Md"/>
              </a:rPr>
              <a:t>KS2 Attainment – Post 2016</a:t>
            </a:r>
            <a:endParaRPr lang="en-GB" sz="3300">
              <a:latin typeface="ITC Avant Garde Std Md"/>
              <a:ea typeface="ITC Avant Garde Std Md"/>
              <a:cs typeface="ITC Avant Garde Std Md"/>
            </a:endParaRPr>
          </a:p>
        </p:txBody>
      </p:sp>
      <p:pic>
        <p:nvPicPr>
          <p:cNvPr id="8601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966788"/>
            <a:ext cx="714851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0" name="TextBox 4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06400" y="2211388"/>
            <a:ext cx="7372350" cy="9985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/>
              <a:t>A Few More Things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6400" y="1720850"/>
            <a:ext cx="7372350" cy="4873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87043" name="TextBox 5"/>
          <p:cNvSpPr txBox="1">
            <a:spLocks noChangeArrowheads="1"/>
          </p:cNvSpPr>
          <p:nvPr/>
        </p:nvSpPr>
        <p:spPr bwMode="auto">
          <a:xfrm>
            <a:off x="6435725" y="5059363"/>
            <a:ext cx="2541588" cy="276225"/>
          </a:xfrm>
          <a:prstGeom prst="rect">
            <a:avLst/>
          </a:prstGeom>
          <a:solidFill>
            <a:srgbClr val="F5C41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b="1">
                <a:latin typeface="Calibri" pitchFamily="34" charset="0"/>
              </a:rPr>
              <a:t>CBICT Forum</a:t>
            </a:r>
            <a:endParaRPr lang="en-US" sz="12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0213" y="439738"/>
            <a:ext cx="1849437" cy="25876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A few </a:t>
            </a:r>
            <a:r>
              <a:rPr lang="en-US" dirty="0"/>
              <a:t>more </a:t>
            </a:r>
            <a:r>
              <a:rPr lang="en-US" dirty="0" smtClean="0"/>
              <a:t>things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8806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178300" y="439738"/>
            <a:ext cx="4543425" cy="3095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ITC Avant Garde Std Md"/>
                <a:ea typeface="ITC Avant Garde Std Md"/>
                <a:cs typeface="ITC Avant Garde Std Md"/>
              </a:rPr>
              <a:t>Newsletter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10150" y="1044575"/>
            <a:ext cx="3511550" cy="635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GB" sz="2000">
                <a:latin typeface="ITC Avant Garde Std Md" charset="0"/>
                <a:ea typeface="ITC Avant Garde Std Md" charset="0"/>
                <a:cs typeface="ITC Avant Garde Std Md" charset="0"/>
              </a:rPr>
              <a:t>Subscribe to our </a:t>
            </a:r>
            <a:br>
              <a:rPr lang="en-GB" sz="2000">
                <a:latin typeface="ITC Avant Garde Std Md" charset="0"/>
                <a:ea typeface="ITC Avant Garde Std Md" charset="0"/>
                <a:cs typeface="ITC Avant Garde Std Md" charset="0"/>
              </a:rPr>
            </a:br>
            <a:r>
              <a:rPr lang="en-GB" sz="2000">
                <a:latin typeface="ITC Avant Garde Std Md" charset="0"/>
                <a:ea typeface="ITC Avant Garde Std Md" charset="0"/>
                <a:cs typeface="ITC Avant Garde Std Md" charset="0"/>
              </a:rPr>
              <a:t>future newsletters</a:t>
            </a:r>
            <a:endParaRPr lang="en-GB" sz="2000">
              <a:latin typeface="ITC Avant Garde Std Bold"/>
              <a:cs typeface="ITC Avant Garde Std Bol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11825" y="4059238"/>
            <a:ext cx="2295525" cy="58896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069" name="Content Placeholder 2"/>
          <p:cNvSpPr txBox="1">
            <a:spLocks/>
          </p:cNvSpPr>
          <p:nvPr/>
        </p:nvSpPr>
        <p:spPr bwMode="auto">
          <a:xfrm>
            <a:off x="6059488" y="4152900"/>
            <a:ext cx="1643062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GB" sz="2000">
                <a:solidFill>
                  <a:schemeClr val="bg1"/>
                </a:solidFill>
                <a:latin typeface="ITC Avant Garde Std Md"/>
                <a:ea typeface="ITC Avant Garde Std Md"/>
                <a:cs typeface="ITC Avant Garde Std Md"/>
                <a:hlinkClick r:id="rId3"/>
              </a:rPr>
              <a:t>Subscribe</a:t>
            </a:r>
            <a:endParaRPr lang="en-GB" sz="2000">
              <a:solidFill>
                <a:schemeClr val="bg1"/>
              </a:solidFill>
              <a:latin typeface="ITC Avant Garde Std Bold"/>
              <a:ea typeface="ITC Avant Garde Std Bold"/>
              <a:cs typeface="ITC Avant Garde Std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4788" y="3556000"/>
            <a:ext cx="265112" cy="250825"/>
          </a:xfrm>
          <a:prstGeom prst="rect">
            <a:avLst/>
          </a:prstGeom>
          <a:solidFill>
            <a:srgbClr val="FBBD17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15225" y="1995488"/>
            <a:ext cx="442913" cy="430212"/>
          </a:xfrm>
          <a:prstGeom prst="rect">
            <a:avLst/>
          </a:prstGeom>
          <a:solidFill>
            <a:srgbClr val="2FACDA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68963" y="3270250"/>
            <a:ext cx="533400" cy="412750"/>
          </a:xfrm>
          <a:prstGeom prst="rect">
            <a:avLst/>
          </a:prstGeom>
          <a:solidFill>
            <a:srgbClr val="258865">
              <a:alpha val="90000"/>
            </a:srgb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21325" y="2079625"/>
            <a:ext cx="622300" cy="44767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8074" name="Picture 11" descr="Brochur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72150" y="1738313"/>
            <a:ext cx="2185988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5" name="Rectangle 12"/>
          <p:cNvSpPr>
            <a:spLocks noChangeArrowheads="1"/>
          </p:cNvSpPr>
          <p:nvPr/>
        </p:nvSpPr>
        <p:spPr bwMode="auto">
          <a:xfrm>
            <a:off x="311150" y="2303463"/>
            <a:ext cx="49577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Museo Sans 300"/>
                <a:ea typeface="Museo Sans 300"/>
                <a:cs typeface="Museo Sans 300"/>
              </a:rPr>
              <a:t>Don’t forget to sign up to our monthly newsletter</a:t>
            </a:r>
            <a:r>
              <a:rPr lang="mr-IN" sz="3200">
                <a:latin typeface="Museo Sans 300"/>
                <a:ea typeface="Museo Sans 300"/>
                <a:cs typeface="Museo Sans 300"/>
              </a:rPr>
              <a:t>…</a:t>
            </a:r>
            <a:endParaRPr lang="en-GB" sz="3200">
              <a:latin typeface="Museo Sans 300"/>
              <a:ea typeface="Museo Sans 300"/>
              <a:cs typeface="Museo Sans 300"/>
            </a:endParaRPr>
          </a:p>
        </p:txBody>
      </p:sp>
      <p:sp>
        <p:nvSpPr>
          <p:cNvPr id="88076" name="TextBox 13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0213" y="439738"/>
            <a:ext cx="1849437" cy="25876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A few </a:t>
            </a:r>
            <a:r>
              <a:rPr lang="en-US" dirty="0"/>
              <a:t>more </a:t>
            </a:r>
            <a:r>
              <a:rPr lang="en-US" dirty="0" smtClean="0"/>
              <a:t>things</a:t>
            </a:r>
            <a:r>
              <a:rPr lang="mr-IN" dirty="0" smtClean="0"/>
              <a:t>…</a:t>
            </a:r>
            <a:endParaRPr lang="en-US" dirty="0"/>
          </a:p>
        </p:txBody>
      </p:sp>
      <p:grpSp>
        <p:nvGrpSpPr>
          <p:cNvPr id="90114" name="Group 14"/>
          <p:cNvGrpSpPr>
            <a:grpSpLocks/>
          </p:cNvGrpSpPr>
          <p:nvPr/>
        </p:nvGrpSpPr>
        <p:grpSpPr bwMode="auto">
          <a:xfrm>
            <a:off x="5832475" y="4378325"/>
            <a:ext cx="2293938" cy="588963"/>
            <a:chOff x="5712472" y="4060008"/>
            <a:chExt cx="2294466" cy="588426"/>
          </a:xfrm>
        </p:grpSpPr>
        <p:sp>
          <p:nvSpPr>
            <p:cNvPr id="6" name="Rounded Rectangle 5"/>
            <p:cNvSpPr/>
            <p:nvPr/>
          </p:nvSpPr>
          <p:spPr>
            <a:xfrm>
              <a:off x="5712472" y="4060008"/>
              <a:ext cx="2294466" cy="588426"/>
            </a:xfrm>
            <a:prstGeom prst="round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7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6060215" y="4153586"/>
              <a:ext cx="1641853" cy="480573"/>
            </a:xfrm>
            <a:prstGeom prst="rect">
              <a:avLst/>
            </a:prstGeom>
          </p:spPr>
          <p:txBody>
            <a:bodyPr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fontAlgn="auto">
                <a:spcAft>
                  <a:spcPts val="0"/>
                </a:spcAft>
                <a:buFont typeface="Arial"/>
                <a:buNone/>
                <a:defRPr/>
              </a:pPr>
              <a:r>
                <a:rPr lang="en-GB" sz="2000" dirty="0" smtClean="0">
                  <a:solidFill>
                    <a:prstClr val="white"/>
                  </a:solidFill>
                  <a:latin typeface="ITC Avant Garde Std Md" charset="0"/>
                  <a:ea typeface="ITC Avant Garde Std Md" charset="0"/>
                  <a:cs typeface="ITC Avant Garde Std Md" charset="0"/>
                  <a:hlinkClick r:id="rId3"/>
                </a:rPr>
                <a:t>Download Roles</a:t>
              </a:r>
              <a:endParaRPr lang="en-GB" sz="2000" dirty="0">
                <a:solidFill>
                  <a:prstClr val="white"/>
                </a:solidFill>
                <a:latin typeface="ITC Avant Garde Std Bold"/>
                <a:cs typeface="ITC Avant Garde Std Bold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521325" y="2079625"/>
            <a:ext cx="622300" cy="44767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0116" name="Rectangle 12"/>
          <p:cNvSpPr>
            <a:spLocks noChangeArrowheads="1"/>
          </p:cNvSpPr>
          <p:nvPr/>
        </p:nvSpPr>
        <p:spPr bwMode="auto">
          <a:xfrm>
            <a:off x="311150" y="2303463"/>
            <a:ext cx="49577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solidFill>
                  <a:srgbClr val="000000"/>
                </a:solidFill>
                <a:latin typeface="Museo Sans 300"/>
                <a:ea typeface="Museo Sans 300"/>
                <a:cs typeface="Museo Sans 300"/>
              </a:rPr>
              <a:t>Download your guide to user roles</a:t>
            </a:r>
          </a:p>
        </p:txBody>
      </p:sp>
      <p:sp>
        <p:nvSpPr>
          <p:cNvPr id="90117" name="TextBox 13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325" y="422275"/>
            <a:ext cx="2900363" cy="3841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119" name="Text Placeholder 15"/>
          <p:cNvSpPr>
            <a:spLocks noGrp="1"/>
          </p:cNvSpPr>
          <p:nvPr>
            <p:ph type="body" sz="quarter" idx="11"/>
          </p:nvPr>
        </p:nvSpPr>
        <p:spPr bwMode="auto">
          <a:xfrm>
            <a:off x="4178300" y="439738"/>
            <a:ext cx="4543425" cy="3095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latin typeface="ITC Avant Garde Std Md"/>
              <a:ea typeface="ITC Avant Garde Std Md"/>
              <a:cs typeface="ITC Avant Garde Std M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4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19475" y="2711450"/>
            <a:ext cx="2114550" cy="113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b="1" dirty="0">
                <a:solidFill>
                  <a:prstClr val="black"/>
                </a:solidFill>
                <a:latin typeface="+mn-lt"/>
                <a:cs typeface="+mn-cs"/>
              </a:rPr>
              <a:t>Dom Fox</a:t>
            </a:r>
            <a:endParaRPr lang="en-GB" sz="1350" b="1" dirty="0">
              <a:solidFill>
                <a:prstClr val="black"/>
              </a:solidFill>
              <a:latin typeface="+mn-lt"/>
              <a:cs typeface="+mn-cs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black"/>
                </a:solidFill>
                <a:latin typeface="+mn-lt"/>
                <a:cs typeface="+mn-cs"/>
              </a:rPr>
              <a:t>RM Integris Product </a:t>
            </a:r>
            <a:r>
              <a:rPr lang="en-GB" sz="1350" dirty="0">
                <a:solidFill>
                  <a:prstClr val="black"/>
                </a:solidFill>
                <a:latin typeface="+mn-lt"/>
                <a:cs typeface="+mn-cs"/>
              </a:rPr>
              <a:t>Specialist</a:t>
            </a:r>
            <a:endParaRPr lang="en-GB" sz="1350" dirty="0">
              <a:solidFill>
                <a:prstClr val="black"/>
              </a:solidFill>
              <a:latin typeface="+mn-lt"/>
              <a:cs typeface="+mn-cs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  <a:latin typeface="+mn-lt"/>
                <a:cs typeface="+mn-cs"/>
                <a:hlinkClick r:id="rId2"/>
              </a:rPr>
              <a:t>dfox@rm.com</a:t>
            </a:r>
            <a:endParaRPr lang="en-GB" sz="1350" dirty="0">
              <a:solidFill>
                <a:prstClr val="white"/>
              </a:solidFill>
              <a:latin typeface="+mn-lt"/>
              <a:cs typeface="+mn-cs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black"/>
                </a:solidFill>
                <a:latin typeface="+mn-lt"/>
                <a:cs typeface="+mn-cs"/>
              </a:rPr>
              <a:t>07767 417456</a:t>
            </a:r>
          </a:p>
        </p:txBody>
      </p:sp>
      <p:pic>
        <p:nvPicPr>
          <p:cNvPr id="92163" name="Picture 11" descr="Integris Powerpoint-10.jpg"/>
          <p:cNvPicPr>
            <a:picLocks noChangeAspect="1"/>
          </p:cNvPicPr>
          <p:nvPr/>
        </p:nvPicPr>
        <p:blipFill>
          <a:blip r:embed="rId3"/>
          <a:srcRect t="39500" b="24800"/>
          <a:stretch>
            <a:fillRect/>
          </a:stretch>
        </p:blipFill>
        <p:spPr bwMode="auto">
          <a:xfrm>
            <a:off x="1816100" y="3921125"/>
            <a:ext cx="530066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rcRect l="14311" t="-477" r="14847" b="477"/>
          <a:stretch/>
        </p:blipFill>
        <p:spPr>
          <a:xfrm>
            <a:off x="3498251" y="661151"/>
            <a:ext cx="1936187" cy="2049865"/>
          </a:xfrm>
          <a:prstGeom prst="ellipse">
            <a:avLst/>
          </a:prstGeom>
          <a:effectLst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06400" y="2211388"/>
            <a:ext cx="7372350" cy="9985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/>
              <a:t>What’s On Today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6400" y="1720850"/>
            <a:ext cx="7372350" cy="4873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64516" name="TextBox 5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rgbClr val="00BA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0213" y="434975"/>
            <a:ext cx="1625600" cy="263525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What’s </a:t>
            </a:r>
            <a:r>
              <a:rPr lang="en-US" dirty="0" smtClean="0"/>
              <a:t>on Today?</a:t>
            </a:r>
            <a:endParaRPr lang="en-US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30213" y="1079500"/>
            <a:ext cx="8291512" cy="37084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ITC Avant Garde Std Md" charset="0"/>
                <a:ea typeface="ITC Avant Garde Std Md" charset="0"/>
                <a:cs typeface="ITC Avant Garde Std M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TC Avant Garde Std Md" charset="0"/>
                <a:ea typeface="ITC Avant Garde Std Md" charset="0"/>
                <a:cs typeface="ITC Avant Garde Std Md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ITC Avant Garde Std Md" charset="0"/>
                <a:ea typeface="ITC Avant Garde Std Md" charset="0"/>
                <a:cs typeface="ITC Avant Garde Std Md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ITC Avant Garde Std Md" charset="0"/>
                <a:ea typeface="ITC Avant Garde Std Md" charset="0"/>
                <a:cs typeface="ITC Avant Garde Std Md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ITC Avant Garde Std Md" charset="0"/>
                <a:ea typeface="ITC Avant Garde Std Md" charset="0"/>
                <a:cs typeface="ITC Avant Garde Std Md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i="1" dirty="0" smtClean="0">
              <a:solidFill>
                <a:prstClr val="black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i="1" dirty="0">
              <a:solidFill>
                <a:prstClr val="black"/>
              </a:solidFill>
            </a:endParaRPr>
          </a:p>
          <a:p>
            <a:pPr marL="457200" indent="-457200" fontAlgn="auto">
              <a:spcAft>
                <a:spcPts val="0"/>
              </a:spcAft>
              <a:buClr>
                <a:srgbClr val="00BAFF"/>
              </a:buClr>
              <a:buFont typeface="Arial"/>
              <a:buChar char="•"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/>
                <a:cs typeface="Source Sans Pro Light"/>
              </a:rPr>
              <a:t>An Introduction to “What’s New” with Integris</a:t>
            </a:r>
          </a:p>
          <a:p>
            <a:pPr marL="457200" indent="-457200" fontAlgn="auto">
              <a:spcAft>
                <a:spcPts val="0"/>
              </a:spcAft>
              <a:buClr>
                <a:srgbClr val="00BAFF"/>
              </a:buClr>
              <a:buFont typeface="Arial"/>
              <a:buChar char="•"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/>
                <a:cs typeface="Source Sans Pro Light"/>
              </a:rPr>
              <a:t>Talk through things that are coming soon</a:t>
            </a:r>
          </a:p>
          <a:p>
            <a:pPr marL="457200" indent="-457200" fontAlgn="auto">
              <a:spcAft>
                <a:spcPts val="0"/>
              </a:spcAft>
              <a:buClr>
                <a:srgbClr val="00BAFF"/>
              </a:buClr>
              <a:buFont typeface="Arial"/>
              <a:buChar char="•"/>
              <a:defRPr/>
            </a:pPr>
            <a:r>
              <a:rPr lang="en-GB" sz="2800" dirty="0" smtClean="0">
                <a:solidFill>
                  <a:prstClr val="black"/>
                </a:solidFill>
                <a:latin typeface="Calibri"/>
                <a:cs typeface="Source Sans Pro Light"/>
              </a:rPr>
              <a:t>Places to gain more information</a:t>
            </a:r>
          </a:p>
          <a:p>
            <a:pPr marL="457200" indent="-457200" fontAlgn="auto">
              <a:spcAft>
                <a:spcPts val="0"/>
              </a:spcAft>
              <a:buFont typeface="Arial"/>
              <a:buChar char="•"/>
              <a:defRPr/>
            </a:pPr>
            <a:endParaRPr lang="en-GB" sz="2800" dirty="0" smtClean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pPr marL="457200" indent="-457200" fontAlgn="auto">
              <a:spcAft>
                <a:spcPts val="0"/>
              </a:spcAft>
              <a:buFont typeface="Arial"/>
              <a:buChar char="•"/>
              <a:defRPr/>
            </a:pPr>
            <a:endParaRPr lang="en-GB" sz="2800" dirty="0" smtClean="0">
              <a:solidFill>
                <a:prstClr val="black"/>
              </a:solidFill>
              <a:latin typeface="Source Sans Pro Light"/>
              <a:cs typeface="Source Sans Pro Light"/>
            </a:endParaRPr>
          </a:p>
          <a:p>
            <a:pPr marL="457200" indent="-457200" fontAlgn="auto">
              <a:spcAft>
                <a:spcPts val="0"/>
              </a:spcAft>
              <a:buFont typeface="Arial"/>
              <a:buChar char="•"/>
              <a:defRPr/>
            </a:pPr>
            <a:endParaRPr lang="en-GB" sz="2800" dirty="0">
              <a:solidFill>
                <a:prstClr val="black"/>
              </a:solidFill>
              <a:latin typeface="Source Sans Pro Light"/>
              <a:cs typeface="Source Sans Pro Light"/>
            </a:endParaRPr>
          </a:p>
        </p:txBody>
      </p:sp>
      <p:sp>
        <p:nvSpPr>
          <p:cNvPr id="65539" name="TextBox 4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06400" y="2211388"/>
            <a:ext cx="7372350" cy="9985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4800" dirty="0" smtClean="0"/>
              <a:t>What’s New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6400" y="1720850"/>
            <a:ext cx="7372350" cy="4873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67587" name="TextBox 5"/>
          <p:cNvSpPr txBox="1">
            <a:spLocks noChangeArrowheads="1"/>
          </p:cNvSpPr>
          <p:nvPr/>
        </p:nvSpPr>
        <p:spPr bwMode="auto">
          <a:xfrm>
            <a:off x="6435725" y="5059363"/>
            <a:ext cx="2541588" cy="276225"/>
          </a:xfrm>
          <a:prstGeom prst="rect">
            <a:avLst/>
          </a:prstGeom>
          <a:solidFill>
            <a:srgbClr val="F5C41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200" b="1">
                <a:latin typeface="Calibri" pitchFamily="34" charset="0"/>
              </a:rPr>
              <a:t>CBICT Forum</a:t>
            </a:r>
            <a:endParaRPr lang="en-US" sz="12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1150" y="439738"/>
            <a:ext cx="2206625" cy="25876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What’s New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521325" y="2079625"/>
            <a:ext cx="622300" cy="44767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7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8611" name="TextBox 13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30213" y="1441450"/>
            <a:ext cx="8291512" cy="370681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ITC Avant Garde Std Md" charset="0"/>
                <a:ea typeface="ITC Avant Garde Std Md" charset="0"/>
                <a:cs typeface="ITC Avant Garde Std Md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ITC Avant Garde Std Md" charset="0"/>
                <a:ea typeface="ITC Avant Garde Std Md" charset="0"/>
                <a:cs typeface="ITC Avant Garde Std Md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ITC Avant Garde Std Md" charset="0"/>
                <a:ea typeface="ITC Avant Garde Std Md" charset="0"/>
                <a:cs typeface="ITC Avant Garde Std Md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ITC Avant Garde Std Md" charset="0"/>
                <a:ea typeface="ITC Avant Garde Std Md" charset="0"/>
                <a:cs typeface="ITC Avant Garde Std Md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ITC Avant Garde Std Md" charset="0"/>
                <a:ea typeface="ITC Avant Garde Std Md" charset="0"/>
                <a:cs typeface="ITC Avant Garde Std Md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 smtClean="0">
                <a:latin typeface="+mn-lt"/>
                <a:cs typeface="Source Sans Pro Light"/>
              </a:rPr>
              <a:t>Last 6 months</a:t>
            </a:r>
          </a:p>
          <a:p>
            <a:pPr marL="457200" indent="-457200" fontAlgn="auto">
              <a:spcAft>
                <a:spcPts val="0"/>
              </a:spcAft>
              <a:buClr>
                <a:srgbClr val="FFC000"/>
              </a:buClr>
              <a:buFont typeface="Arial"/>
              <a:buChar char="•"/>
              <a:defRPr/>
            </a:pPr>
            <a:r>
              <a:rPr lang="en-GB" sz="2800" dirty="0" smtClean="0">
                <a:latin typeface="+mn-lt"/>
                <a:cs typeface="Source Sans Pro Light"/>
              </a:rPr>
              <a:t>Dinner </a:t>
            </a:r>
            <a:r>
              <a:rPr lang="en-GB" sz="2800" dirty="0">
                <a:latin typeface="+mn-lt"/>
                <a:cs typeface="Source Sans Pro Light"/>
              </a:rPr>
              <a:t>money management</a:t>
            </a:r>
          </a:p>
          <a:p>
            <a:pPr marL="457200" indent="-457200" fontAlgn="auto">
              <a:spcAft>
                <a:spcPts val="0"/>
              </a:spcAft>
              <a:buClr>
                <a:srgbClr val="FFC000"/>
              </a:buClr>
              <a:buFont typeface="Arial"/>
              <a:buChar char="•"/>
              <a:defRPr/>
            </a:pPr>
            <a:r>
              <a:rPr lang="en-GB" sz="2800" dirty="0">
                <a:latin typeface="+mn-lt"/>
                <a:cs typeface="Source Sans Pro Light"/>
              </a:rPr>
              <a:t>Label printing</a:t>
            </a:r>
          </a:p>
          <a:p>
            <a:pPr marL="457200" indent="-457200" fontAlgn="auto">
              <a:spcAft>
                <a:spcPts val="0"/>
              </a:spcAft>
              <a:buClr>
                <a:srgbClr val="FFC000"/>
              </a:buClr>
              <a:buFont typeface="Arial"/>
              <a:buChar char="•"/>
              <a:defRPr/>
            </a:pPr>
            <a:r>
              <a:rPr lang="en-GB" sz="2800" dirty="0">
                <a:latin typeface="+mn-lt"/>
                <a:cs typeface="Source Sans Pro Light"/>
              </a:rPr>
              <a:t>Staff document storage</a:t>
            </a:r>
          </a:p>
          <a:p>
            <a:pPr marL="457200" indent="-457200" fontAlgn="auto">
              <a:spcAft>
                <a:spcPts val="0"/>
              </a:spcAft>
              <a:buClr>
                <a:srgbClr val="FFC000"/>
              </a:buClr>
              <a:buFont typeface="Arial"/>
              <a:buChar char="•"/>
              <a:defRPr/>
            </a:pPr>
            <a:r>
              <a:rPr lang="en-GB" sz="2800" dirty="0">
                <a:latin typeface="+mn-lt"/>
                <a:cs typeface="Source Sans Pro Light"/>
              </a:rPr>
              <a:t>Parental </a:t>
            </a:r>
            <a:r>
              <a:rPr lang="en-GB" sz="2800" dirty="0" smtClean="0">
                <a:latin typeface="+mn-lt"/>
                <a:cs typeface="Source Sans Pro Light"/>
              </a:rPr>
              <a:t>consent</a:t>
            </a:r>
          </a:p>
          <a:p>
            <a:pPr marL="457200" indent="-457200" fontAlgn="auto">
              <a:spcAft>
                <a:spcPts val="0"/>
              </a:spcAft>
              <a:buClr>
                <a:srgbClr val="FFC000"/>
              </a:buClr>
              <a:buFont typeface="Arial"/>
              <a:buChar char="•"/>
              <a:defRPr/>
            </a:pPr>
            <a:r>
              <a:rPr lang="en-GB" sz="2800" dirty="0" smtClean="0">
                <a:latin typeface="+mn-lt"/>
                <a:cs typeface="Source Sans Pro Light"/>
              </a:rPr>
              <a:t>Photos on reports</a:t>
            </a:r>
          </a:p>
          <a:p>
            <a:pPr marL="457200" indent="-457200" fontAlgn="auto">
              <a:spcAft>
                <a:spcPts val="0"/>
              </a:spcAft>
              <a:buClr>
                <a:srgbClr val="FFC000"/>
              </a:buClr>
              <a:buFont typeface="Arial"/>
              <a:buChar char="•"/>
              <a:defRPr/>
            </a:pPr>
            <a:r>
              <a:rPr lang="en-GB" sz="2800" dirty="0" smtClean="0">
                <a:latin typeface="+mn-lt"/>
                <a:cs typeface="Source Sans Pro Light"/>
              </a:rPr>
              <a:t>Parental Communications</a:t>
            </a:r>
            <a:endParaRPr lang="en-GB" sz="2800" dirty="0">
              <a:latin typeface="+mn-lt"/>
              <a:cs typeface="Source Sans Pro Light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>
              <a:latin typeface="Source Sans Pro Light"/>
              <a:cs typeface="Source Sans Pro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06400" y="2211388"/>
            <a:ext cx="7372350" cy="998537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6000"/>
              <a:t>Parental Communications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6400" y="1720850"/>
            <a:ext cx="7372350" cy="4873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sp>
        <p:nvSpPr>
          <p:cNvPr id="70659" name="TextBox 3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rgbClr val="3DA99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06400" y="2211388"/>
            <a:ext cx="7372350" cy="9985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6400" y="1720850"/>
            <a:ext cx="7372350" cy="4873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172"/>
          <a:stretch/>
        </p:blipFill>
        <p:spPr>
          <a:xfrm>
            <a:off x="226051" y="234542"/>
            <a:ext cx="8698901" cy="465334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1684" name="TextBox 4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rgbClr val="3DA99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32" y="224033"/>
            <a:ext cx="8195094" cy="469436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6435725" y="5059363"/>
            <a:ext cx="2541588" cy="260350"/>
          </a:xfrm>
          <a:prstGeom prst="rect">
            <a:avLst/>
          </a:prstGeom>
          <a:solidFill>
            <a:srgbClr val="3DA99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100" b="1">
                <a:latin typeface="Calibri" pitchFamily="34" charset="0"/>
              </a:rPr>
              <a:t>CBICT Forum</a:t>
            </a:r>
            <a:endParaRPr lang="en-US" sz="1100" b="1">
              <a:latin typeface="Montserrat"/>
              <a:ea typeface="Montserrat"/>
              <a:cs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ELLO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308</Words>
  <Application>Microsoft Office PowerPoint</Application>
  <PresentationFormat>On-screen Show (16:10)</PresentationFormat>
  <Paragraphs>97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58</vt:i4>
      </vt:variant>
      <vt:variant>
        <vt:lpstr>Slide Titles</vt:lpstr>
      </vt:variant>
      <vt:variant>
        <vt:i4>24</vt:i4>
      </vt:variant>
    </vt:vector>
  </HeadingPairs>
  <TitlesOfParts>
    <vt:vector size="91" baseType="lpstr">
      <vt:lpstr>Calibri</vt:lpstr>
      <vt:lpstr>Arial</vt:lpstr>
      <vt:lpstr>ITC Avant Garde Std Md</vt:lpstr>
      <vt:lpstr>Montserrat</vt:lpstr>
      <vt:lpstr>Museo Sans 100</vt:lpstr>
      <vt:lpstr>Source Sans Pro Light</vt:lpstr>
      <vt:lpstr>Source Sans Pro</vt:lpstr>
      <vt:lpstr>Museo Sans 300</vt:lpstr>
      <vt:lpstr>ITC Avant Garde Std Bold</vt:lpstr>
      <vt:lpstr>BLUE</vt:lpstr>
      <vt:lpstr>RED</vt:lpstr>
      <vt:lpstr>TEAL</vt:lpstr>
      <vt:lpstr>YELLOW</vt:lpstr>
      <vt:lpstr>GREEN</vt:lpstr>
      <vt:lpstr>1_Office Theme</vt:lpstr>
      <vt:lpstr>BLUE</vt:lpstr>
      <vt:lpstr>BLUE</vt:lpstr>
      <vt:lpstr>BLUE</vt:lpstr>
      <vt:lpstr>BLUE</vt:lpstr>
      <vt:lpstr>BLUE</vt:lpstr>
      <vt:lpstr>BLUE</vt:lpstr>
      <vt:lpstr>BLUE</vt:lpstr>
      <vt:lpstr>BLUE</vt:lpstr>
      <vt:lpstr>BLUE</vt:lpstr>
      <vt:lpstr>RED</vt:lpstr>
      <vt:lpstr>RED</vt:lpstr>
      <vt:lpstr>RED</vt:lpstr>
      <vt:lpstr>RED</vt:lpstr>
      <vt:lpstr>RED</vt:lpstr>
      <vt:lpstr>RED</vt:lpstr>
      <vt:lpstr>RED</vt:lpstr>
      <vt:lpstr>RED</vt:lpstr>
      <vt:lpstr>TEAL</vt:lpstr>
      <vt:lpstr>TEAL</vt:lpstr>
      <vt:lpstr>TEAL</vt:lpstr>
      <vt:lpstr>TEAL</vt:lpstr>
      <vt:lpstr>TEAL</vt:lpstr>
      <vt:lpstr>TEAL</vt:lpstr>
      <vt:lpstr>TEAL</vt:lpstr>
      <vt:lpstr>TEAL</vt:lpstr>
      <vt:lpstr>YELLOW</vt:lpstr>
      <vt:lpstr>YELLOW</vt:lpstr>
      <vt:lpstr>YELLOW</vt:lpstr>
      <vt:lpstr>YELLOW</vt:lpstr>
      <vt:lpstr>YELLOW</vt:lpstr>
      <vt:lpstr>YELLOW</vt:lpstr>
      <vt:lpstr>YELLOW</vt:lpstr>
      <vt:lpstr>YELLOW</vt:lpstr>
      <vt:lpstr>GREEN</vt:lpstr>
      <vt:lpstr>GREEN</vt:lpstr>
      <vt:lpstr>GREEN</vt:lpstr>
      <vt:lpstr>GREEN</vt:lpstr>
      <vt:lpstr>GREEN</vt:lpstr>
      <vt:lpstr>GREEN</vt:lpstr>
      <vt:lpstr>GREEN</vt:lpstr>
      <vt:lpstr>GREEN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Tyler</dc:creator>
  <cp:lastModifiedBy>Cathy</cp:lastModifiedBy>
  <cp:revision>66</cp:revision>
  <dcterms:modified xsi:type="dcterms:W3CDTF">2017-04-27T09:54:13Z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0x0101008DCB591AD659D74A87C7AA1F990262C5</vt:lpwstr>
  </property>
  <property fmtid="{D5CDD505-2E9C-101B-9397-08002B2CF9AE}" pid="3" name="TaxKeyword">
    <vt:lpwstr/>
  </property>
  <property fmtid="{D5CDD505-2E9C-101B-9397-08002B2CF9AE}" pid="4" name="SharedWithUsers">
    <vt:lpwstr>1351;#Caroline Fisher;#38;#Chris Munday;#249;#David Tyler;#190;#Jane Digby;#267;#Rachel Moffat;#260;#Judith Coles;#219;#Kat Howard;#151;#Martin Hall</vt:lpwstr>
  </property>
  <property fmtid="{D5CDD505-2E9C-101B-9397-08002B2CF9AE}" pid="5" name="TaxKeywordTaxHTField">
    <vt:lpwstr/>
  </property>
  <property fmtid="{D5CDD505-2E9C-101B-9397-08002B2CF9AE}" pid="6" name="TaxCatchAll">
    <vt:lpwstr/>
  </property>
  <property fmtid="{D5CDD505-2E9C-101B-9397-08002B2CF9AE}" pid="7" name="Description0">
    <vt:lpwstr/>
  </property>
  <property fmtid="{D5CDD505-2E9C-101B-9397-08002B2CF9AE}" pid="8" name="PublishingExpirationDate">
    <vt:lpwstr/>
  </property>
  <property fmtid="{D5CDD505-2E9C-101B-9397-08002B2CF9AE}" pid="9" name="PublishingStartDate">
    <vt:lpwstr/>
  </property>
</Properties>
</file>