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4" r:id="rId1"/>
  </p:sldMasterIdLst>
  <p:notesMasterIdLst>
    <p:notesMasterId r:id="rId20"/>
  </p:notesMasterIdLst>
  <p:sldIdLst>
    <p:sldId id="256" r:id="rId2"/>
    <p:sldId id="270" r:id="rId3"/>
    <p:sldId id="263" r:id="rId4"/>
    <p:sldId id="265" r:id="rId5"/>
    <p:sldId id="264" r:id="rId6"/>
    <p:sldId id="267" r:id="rId7"/>
    <p:sldId id="268" r:id="rId8"/>
    <p:sldId id="266" r:id="rId9"/>
    <p:sldId id="260" r:id="rId10"/>
    <p:sldId id="257" r:id="rId11"/>
    <p:sldId id="258" r:id="rId12"/>
    <p:sldId id="259" r:id="rId13"/>
    <p:sldId id="269" r:id="rId14"/>
    <p:sldId id="261" r:id="rId15"/>
    <p:sldId id="262" r:id="rId16"/>
    <p:sldId id="271" r:id="rId17"/>
    <p:sldId id="272" r:id="rId18"/>
    <p:sldId id="273" r:id="rId19"/>
  </p:sldIdLst>
  <p:sldSz cx="12192000" cy="6858000"/>
  <p:notesSz cx="7102475" cy="9388475"/>
  <p:defaultTextStyle>
    <a:defPPr>
      <a:defRPr lang="en-US"/>
    </a:defPPr>
    <a:lvl1pPr algn="l" defTabSz="457200" rtl="0" fontAlgn="base">
      <a:spcBef>
        <a:spcPct val="0"/>
      </a:spcBef>
      <a:spcAft>
        <a:spcPct val="0"/>
      </a:spcAft>
      <a:defRPr sz="3200" kern="1200">
        <a:solidFill>
          <a:schemeClr val="tx1"/>
        </a:solidFill>
        <a:latin typeface="Arial" charset="0"/>
        <a:ea typeface="+mn-ea"/>
        <a:cs typeface="Arial" charset="0"/>
      </a:defRPr>
    </a:lvl1pPr>
    <a:lvl2pPr marL="457200" algn="l" defTabSz="457200" rtl="0" fontAlgn="base">
      <a:spcBef>
        <a:spcPct val="0"/>
      </a:spcBef>
      <a:spcAft>
        <a:spcPct val="0"/>
      </a:spcAft>
      <a:defRPr sz="3200" kern="1200">
        <a:solidFill>
          <a:schemeClr val="tx1"/>
        </a:solidFill>
        <a:latin typeface="Arial" charset="0"/>
        <a:ea typeface="+mn-ea"/>
        <a:cs typeface="Arial" charset="0"/>
      </a:defRPr>
    </a:lvl2pPr>
    <a:lvl3pPr marL="914400" algn="l" defTabSz="457200" rtl="0" fontAlgn="base">
      <a:spcBef>
        <a:spcPct val="0"/>
      </a:spcBef>
      <a:spcAft>
        <a:spcPct val="0"/>
      </a:spcAft>
      <a:defRPr sz="3200" kern="1200">
        <a:solidFill>
          <a:schemeClr val="tx1"/>
        </a:solidFill>
        <a:latin typeface="Arial" charset="0"/>
        <a:ea typeface="+mn-ea"/>
        <a:cs typeface="Arial" charset="0"/>
      </a:defRPr>
    </a:lvl3pPr>
    <a:lvl4pPr marL="1371600" algn="l" defTabSz="457200" rtl="0" fontAlgn="base">
      <a:spcBef>
        <a:spcPct val="0"/>
      </a:spcBef>
      <a:spcAft>
        <a:spcPct val="0"/>
      </a:spcAft>
      <a:defRPr sz="3200" kern="1200">
        <a:solidFill>
          <a:schemeClr val="tx1"/>
        </a:solidFill>
        <a:latin typeface="Arial" charset="0"/>
        <a:ea typeface="+mn-ea"/>
        <a:cs typeface="Arial" charset="0"/>
      </a:defRPr>
    </a:lvl4pPr>
    <a:lvl5pPr marL="1828800" algn="l" defTabSz="457200" rtl="0" fontAlgn="base">
      <a:spcBef>
        <a:spcPct val="0"/>
      </a:spcBef>
      <a:spcAft>
        <a:spcPct val="0"/>
      </a:spcAft>
      <a:defRPr sz="3200" kern="1200">
        <a:solidFill>
          <a:schemeClr val="tx1"/>
        </a:solidFill>
        <a:latin typeface="Arial" charset="0"/>
        <a:ea typeface="+mn-ea"/>
        <a:cs typeface="Arial" charset="0"/>
      </a:defRPr>
    </a:lvl5pPr>
    <a:lvl6pPr marL="2286000" algn="l" defTabSz="914400" rtl="0" eaLnBrk="1" latinLnBrk="0" hangingPunct="1">
      <a:defRPr sz="3200" kern="1200">
        <a:solidFill>
          <a:schemeClr val="tx1"/>
        </a:solidFill>
        <a:latin typeface="Arial" charset="0"/>
        <a:ea typeface="+mn-ea"/>
        <a:cs typeface="Arial" charset="0"/>
      </a:defRPr>
    </a:lvl6pPr>
    <a:lvl7pPr marL="2743200" algn="l" defTabSz="914400" rtl="0" eaLnBrk="1" latinLnBrk="0" hangingPunct="1">
      <a:defRPr sz="3200" kern="1200">
        <a:solidFill>
          <a:schemeClr val="tx1"/>
        </a:solidFill>
        <a:latin typeface="Arial" charset="0"/>
        <a:ea typeface="+mn-ea"/>
        <a:cs typeface="Arial" charset="0"/>
      </a:defRPr>
    </a:lvl7pPr>
    <a:lvl8pPr marL="3200400" algn="l" defTabSz="914400" rtl="0" eaLnBrk="1" latinLnBrk="0" hangingPunct="1">
      <a:defRPr sz="3200" kern="1200">
        <a:solidFill>
          <a:schemeClr val="tx1"/>
        </a:solidFill>
        <a:latin typeface="Arial" charset="0"/>
        <a:ea typeface="+mn-ea"/>
        <a:cs typeface="Arial" charset="0"/>
      </a:defRPr>
    </a:lvl8pPr>
    <a:lvl9pPr marL="3657600" algn="l" defTabSz="914400" rtl="0" eaLnBrk="1" latinLnBrk="0" hangingPunct="1">
      <a:defRPr sz="32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55" autoAdjust="0"/>
    <p:restoredTop sz="93059"/>
  </p:normalViewPr>
  <p:slideViewPr>
    <p:cSldViewPr snapToGrid="0" snapToObjects="1">
      <p:cViewPr varScale="1">
        <p:scale>
          <a:sx n="82" d="100"/>
          <a:sy n="82" d="100"/>
        </p:scale>
        <p:origin x="-566" y="-82"/>
      </p:cViewPr>
      <p:guideLst>
        <p:guide orient="horz" pos="2160"/>
        <p:guide pos="3840"/>
      </p:guideLst>
    </p:cSldViewPr>
  </p:slideViewPr>
  <p:notesTextViewPr>
    <p:cViewPr>
      <p:scale>
        <a:sx n="1" d="1"/>
        <a:sy n="1" d="1"/>
      </p:scale>
      <p:origin x="0" y="0"/>
    </p:cViewPr>
  </p:notesTextViewPr>
  <p:notesViewPr>
    <p:cSldViewPr snapToGrid="0" snapToObjects="1">
      <p:cViewPr>
        <p:scale>
          <a:sx n="100" d="100"/>
          <a:sy n="100" d="100"/>
        </p:scale>
        <p:origin x="-1632" y="-58"/>
      </p:cViewPr>
      <p:guideLst>
        <p:guide orient="horz" pos="2957"/>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78163" cy="471488"/>
          </a:xfrm>
          <a:prstGeom prst="rect">
            <a:avLst/>
          </a:prstGeom>
          <a:noFill/>
          <a:ln w="9525">
            <a:noFill/>
            <a:miter lim="800000"/>
            <a:headEnd/>
            <a:tailEnd/>
          </a:ln>
        </p:spPr>
        <p:txBody>
          <a:bodyPr vert="horz" wrap="square" lIns="94229" tIns="47114" rIns="94229" bIns="47114" numCol="1" anchor="t" anchorCtr="0" compatLnSpc="1">
            <a:prstTxWarp prst="textNoShape">
              <a:avLst/>
            </a:prstTxWarp>
          </a:bodyPr>
          <a:lstStyle>
            <a:lvl1pPr defTabSz="471488">
              <a:defRPr sz="1200">
                <a:latin typeface="Calibri" pitchFamily="34" charset="0"/>
              </a:defRPr>
            </a:lvl1pPr>
          </a:lstStyle>
          <a:p>
            <a:pPr>
              <a:defRPr/>
            </a:pPr>
            <a:endParaRPr lang="en-GB"/>
          </a:p>
        </p:txBody>
      </p:sp>
      <p:sp>
        <p:nvSpPr>
          <p:cNvPr id="3" name="Date Placeholder 2"/>
          <p:cNvSpPr>
            <a:spLocks noGrp="1"/>
          </p:cNvSpPr>
          <p:nvPr>
            <p:ph type="dt" idx="1"/>
          </p:nvPr>
        </p:nvSpPr>
        <p:spPr bwMode="auto">
          <a:xfrm>
            <a:off x="4022725" y="0"/>
            <a:ext cx="3078163" cy="471488"/>
          </a:xfrm>
          <a:prstGeom prst="rect">
            <a:avLst/>
          </a:prstGeom>
          <a:noFill/>
          <a:ln w="9525">
            <a:noFill/>
            <a:miter lim="800000"/>
            <a:headEnd/>
            <a:tailEnd/>
          </a:ln>
        </p:spPr>
        <p:txBody>
          <a:bodyPr vert="horz" wrap="square" lIns="94229" tIns="47114" rIns="94229" bIns="47114" numCol="1" anchor="t" anchorCtr="0" compatLnSpc="1">
            <a:prstTxWarp prst="textNoShape">
              <a:avLst/>
            </a:prstTxWarp>
          </a:bodyPr>
          <a:lstStyle>
            <a:lvl1pPr algn="r" defTabSz="471488">
              <a:defRPr sz="1200">
                <a:latin typeface="Calibri" pitchFamily="34" charset="0"/>
              </a:defRPr>
            </a:lvl1pPr>
          </a:lstStyle>
          <a:p>
            <a:pPr>
              <a:defRPr/>
            </a:pPr>
            <a:fld id="{B887690F-C8C1-44EC-BF1B-34B74F630C0C}" type="datetimeFigureOut">
              <a:rPr lang="en-US"/>
              <a:pPr>
                <a:defRPr/>
              </a:pPr>
              <a:t>15-May-19</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bwMode="auto">
          <a:xfrm>
            <a:off x="709613" y="4518025"/>
            <a:ext cx="5683250" cy="3697288"/>
          </a:xfrm>
          <a:prstGeom prst="rect">
            <a:avLst/>
          </a:prstGeom>
          <a:noFill/>
          <a:ln w="9525">
            <a:noFill/>
            <a:miter lim="800000"/>
            <a:headEnd/>
            <a:tailEnd/>
          </a:ln>
        </p:spPr>
        <p:txBody>
          <a:bodyPr vert="horz" wrap="square" lIns="94229" tIns="47114" rIns="94229" bIns="47114" numCol="1" anchor="t" anchorCtr="0" compatLnSpc="1">
            <a:prstTxWarp prst="textNoShape">
              <a:avLst/>
            </a:prstTxWarp>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0" y="8916988"/>
            <a:ext cx="3078163" cy="471487"/>
          </a:xfrm>
          <a:prstGeom prst="rect">
            <a:avLst/>
          </a:prstGeom>
          <a:noFill/>
          <a:ln w="9525">
            <a:noFill/>
            <a:miter lim="800000"/>
            <a:headEnd/>
            <a:tailEnd/>
          </a:ln>
        </p:spPr>
        <p:txBody>
          <a:bodyPr vert="horz" wrap="square" lIns="94229" tIns="47114" rIns="94229" bIns="47114" numCol="1" anchor="b" anchorCtr="0" compatLnSpc="1">
            <a:prstTxWarp prst="textNoShape">
              <a:avLst/>
            </a:prstTxWarp>
          </a:bodyPr>
          <a:lstStyle>
            <a:lvl1pPr defTabSz="471488">
              <a:defRPr sz="1200">
                <a:latin typeface="Calibri" pitchFamily="34" charset="0"/>
              </a:defRPr>
            </a:lvl1pPr>
          </a:lstStyle>
          <a:p>
            <a:pPr>
              <a:defRPr/>
            </a:pPr>
            <a:endParaRPr lang="en-GB"/>
          </a:p>
        </p:txBody>
      </p:sp>
      <p:sp>
        <p:nvSpPr>
          <p:cNvPr id="7" name="Slide Number Placeholder 6"/>
          <p:cNvSpPr>
            <a:spLocks noGrp="1"/>
          </p:cNvSpPr>
          <p:nvPr>
            <p:ph type="sldNum" sz="quarter" idx="5"/>
          </p:nvPr>
        </p:nvSpPr>
        <p:spPr bwMode="auto">
          <a:xfrm>
            <a:off x="4022725" y="8916988"/>
            <a:ext cx="3078163" cy="471487"/>
          </a:xfrm>
          <a:prstGeom prst="rect">
            <a:avLst/>
          </a:prstGeom>
          <a:noFill/>
          <a:ln w="9525">
            <a:noFill/>
            <a:miter lim="800000"/>
            <a:headEnd/>
            <a:tailEnd/>
          </a:ln>
        </p:spPr>
        <p:txBody>
          <a:bodyPr vert="horz" wrap="square" lIns="94229" tIns="47114" rIns="94229" bIns="47114" numCol="1" anchor="b" anchorCtr="0" compatLnSpc="1">
            <a:prstTxWarp prst="textNoShape">
              <a:avLst/>
            </a:prstTxWarp>
          </a:bodyPr>
          <a:lstStyle>
            <a:lvl1pPr algn="r" defTabSz="471488">
              <a:defRPr sz="1200">
                <a:latin typeface="Calibri" pitchFamily="34" charset="0"/>
              </a:defRPr>
            </a:lvl1pPr>
          </a:lstStyle>
          <a:p>
            <a:pPr>
              <a:defRPr/>
            </a:pPr>
            <a:fld id="{D397B564-19B9-4B9D-B632-CE51318AAEA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TextEdi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a:noFill/>
          <a:ln/>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TextEdit="1"/>
          </p:cNvSpPr>
          <p:nvPr>
            <p:ph type="sldImg"/>
          </p:nvPr>
        </p:nvSpPr>
        <p:spPr bwMode="auto">
          <a:noFill/>
          <a:ln>
            <a:solidFill>
              <a:srgbClr val="000000"/>
            </a:solidFill>
            <a:miter lim="800000"/>
            <a:headEnd/>
            <a:tailEnd/>
          </a:ln>
        </p:spPr>
      </p:sp>
      <p:sp>
        <p:nvSpPr>
          <p:cNvPr id="35842" name="Rectangle 3"/>
          <p:cNvSpPr>
            <a:spLocks noGrp="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TextEdit="1"/>
          </p:cNvSpPr>
          <p:nvPr>
            <p:ph type="sldImg"/>
          </p:nvPr>
        </p:nvSpPr>
        <p:spPr bwMode="auto">
          <a:noFill/>
          <a:ln>
            <a:solidFill>
              <a:srgbClr val="000000"/>
            </a:solidFill>
            <a:miter lim="800000"/>
            <a:headEnd/>
            <a:tailEnd/>
          </a:ln>
        </p:spPr>
      </p:sp>
      <p:sp>
        <p:nvSpPr>
          <p:cNvPr id="37890" name="Rectangle 3"/>
          <p:cNvSpPr>
            <a:spLocks noGrp="1"/>
          </p:cNvSpPr>
          <p:nvPr>
            <p:ph type="body" idx="1"/>
          </p:nvPr>
        </p:nvSpPr>
        <p:spPr>
          <a:noFill/>
          <a:ln/>
        </p:spPr>
        <p:txBody>
          <a:bodyPr/>
          <a:lstStyle/>
          <a:p>
            <a:endParaRPr lang="en-GB" smtClean="0"/>
          </a:p>
          <a:p>
            <a:r>
              <a:rPr lang="en-GB" smtClean="0"/>
              <a:t>Summer Package users – for each data collection – QUICK ANALYSIS is a new stage and instructions available for each data set</a:t>
            </a:r>
          </a:p>
          <a:p>
            <a:endParaRPr lang="en-GB" smtClean="0"/>
          </a:p>
          <a:p>
            <a:r>
              <a:rPr lang="en-GB" smtClean="0"/>
              <a:t>Based on data entry columns – so any column where it shows something as a result of a calculation – you can’t graph it  (e.g  Is pupil GLD? Y/N values CAN”T be graphed)</a:t>
            </a:r>
          </a:p>
          <a:p>
            <a:endParaRPr lang="en-GB" smtClean="0"/>
          </a:p>
          <a:p>
            <a:r>
              <a:rPr lang="en-GB" smtClean="0"/>
              <a:t>If an assessment user already, then can graph all the objectives markbooks – e.g. individual objects </a:t>
            </a:r>
          </a:p>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TextEdit="1"/>
          </p:cNvSpPr>
          <p:nvPr>
            <p:ph type="sldImg"/>
          </p:nvPr>
        </p:nvSpPr>
        <p:spPr bwMode="auto">
          <a:noFill/>
          <a:ln>
            <a:solidFill>
              <a:srgbClr val="000000"/>
            </a:solidFill>
            <a:miter lim="800000"/>
            <a:headEnd/>
            <a:tailEnd/>
          </a:ln>
        </p:spPr>
      </p:sp>
      <p:sp>
        <p:nvSpPr>
          <p:cNvPr id="39938" name="Rectangle 3"/>
          <p:cNvSpPr>
            <a:spLocks noGrp="1"/>
          </p:cNvSpPr>
          <p:nvPr>
            <p:ph type="body" idx="1"/>
          </p:nvPr>
        </p:nvSpPr>
        <p:spPr>
          <a:noFill/>
          <a:ln/>
        </p:spPr>
        <p:txBody>
          <a:bodyPr/>
          <a:lstStyle/>
          <a:p>
            <a:endParaRPr lang="en-GB" smtClean="0"/>
          </a:p>
          <a:p>
            <a:endParaRPr lang="en-GB" smtClean="0"/>
          </a:p>
          <a:p>
            <a:r>
              <a:rPr lang="en-GB" smtClean="0"/>
              <a:t>Take care about what you are selecting to graph!</a:t>
            </a:r>
          </a:p>
          <a:p>
            <a:endParaRPr lang="en-GB" smtClean="0"/>
          </a:p>
          <a:p>
            <a:r>
              <a:rPr lang="en-GB" smtClean="0"/>
              <a:t>Groups are standard groups – Gender; SEN; EAL; Ever FSM  (PP FSM pupils)</a:t>
            </a:r>
          </a:p>
          <a:p>
            <a:r>
              <a:rPr lang="en-GB" smtClean="0"/>
              <a:t>PP ANY EVER – includes Post Looked After; Service Children; or CLA</a:t>
            </a:r>
          </a:p>
          <a:p>
            <a:endParaRPr lang="en-GB" smtClean="0"/>
          </a:p>
          <a:p>
            <a:r>
              <a:rPr lang="en-GB" smtClean="0"/>
              <a:t>Each graph has a table under it showing pupil numbers!!!!    Useful if you are completing the Performance Dashboard!</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Slide Number Placeholder 3"/>
          <p:cNvSpPr>
            <a:spLocks noGrp="1"/>
          </p:cNvSpPr>
          <p:nvPr>
            <p:ph type="sldNum" sz="quarter" idx="5"/>
          </p:nvPr>
        </p:nvSpPr>
        <p:spPr>
          <a:noFill/>
        </p:spPr>
        <p:txBody>
          <a:bodyPr/>
          <a:lstStyle/>
          <a:p>
            <a:fld id="{37EDFE7B-48E6-4858-9E4B-D180E898DBC3}" type="slidenum">
              <a:rPr lang="en-US" smtClean="0"/>
              <a:pPr/>
              <a:t>14</a:t>
            </a:fld>
            <a:endParaRPr lang="en-US" smtClean="0"/>
          </a:p>
        </p:txBody>
      </p:sp>
      <p:sp>
        <p:nvSpPr>
          <p:cNvPr id="41987" name="Rectangle 5"/>
          <p:cNvSpPr>
            <a:spLocks noGrp="1"/>
          </p:cNvSpPr>
          <p:nvPr>
            <p:ph type="body" idx="1"/>
          </p:nvPr>
        </p:nvSpPr>
        <p:spPr>
          <a:noFill/>
          <a:ln/>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TextEdit="1"/>
          </p:cNvSpPr>
          <p:nvPr>
            <p:ph type="sldImg"/>
          </p:nvPr>
        </p:nvSpPr>
        <p:spPr bwMode="auto">
          <a:noFill/>
          <a:ln>
            <a:solidFill>
              <a:srgbClr val="000000"/>
            </a:solidFill>
            <a:miter lim="800000"/>
            <a:headEnd/>
            <a:tailEnd/>
          </a:ln>
        </p:spPr>
      </p:sp>
      <p:sp>
        <p:nvSpPr>
          <p:cNvPr id="44034" name="Rectangle 3"/>
          <p:cNvSpPr>
            <a:spLocks noGrp="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pPr eaLnBrk="1" hangingPunct="1">
              <a:spcBef>
                <a:spcPct val="0"/>
              </a:spcBef>
            </a:pPr>
            <a:endParaRPr lang="en-GB" smtClean="0"/>
          </a:p>
        </p:txBody>
      </p:sp>
      <p:sp>
        <p:nvSpPr>
          <p:cNvPr id="19459" name="Slide Number Placeholder 3"/>
          <p:cNvSpPr>
            <a:spLocks noGrp="1"/>
          </p:cNvSpPr>
          <p:nvPr>
            <p:ph type="sldNum" sz="quarter" idx="5"/>
          </p:nvPr>
        </p:nvSpPr>
        <p:spPr>
          <a:noFill/>
        </p:spPr>
        <p:txBody>
          <a:bodyPr/>
          <a:lstStyle/>
          <a:p>
            <a:fld id="{9CB09AD3-A061-402E-AAFD-5F8DB52CB8CF}"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bwMode="auto">
          <a:noFill/>
          <a:ln>
            <a:solidFill>
              <a:srgbClr val="000000"/>
            </a:solidFill>
            <a:miter lim="800000"/>
            <a:headEnd/>
            <a:tailEnd/>
          </a:ln>
        </p:spPr>
      </p:sp>
      <p:sp>
        <p:nvSpPr>
          <p:cNvPr id="23554" name="Rectangle 3"/>
          <p:cNvSpPr>
            <a:spLocks noGrp="1"/>
          </p:cNvSpPr>
          <p:nvPr>
            <p:ph type="body" idx="1"/>
          </p:nvPr>
        </p:nvSpPr>
        <p:spPr>
          <a:noFill/>
          <a:ln/>
        </p:spPr>
        <p:txBody>
          <a:bodyPr/>
          <a:lstStyle/>
          <a:p>
            <a:pPr eaLnBrk="1" hangingPunct="1">
              <a:lnSpc>
                <a:spcPct val="74000"/>
              </a:lnSpc>
            </a:pPr>
            <a:r>
              <a:rPr lang="en-GB" sz="1000" smtClean="0">
                <a:latin typeface="Arial" charset="0"/>
              </a:rPr>
              <a:t>To note: the exclusion start date and exclusion reason are collected for both permanent and fixed period exclusions,. For fixed period exclusions, the actual number of sessions are also collected </a:t>
            </a:r>
          </a:p>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TextEdit="1"/>
          </p:cNvSpPr>
          <p:nvPr>
            <p:ph type="sldImg"/>
          </p:nvPr>
        </p:nvSpPr>
        <p:spPr bwMode="auto">
          <a:noFill/>
          <a:ln>
            <a:solidFill>
              <a:srgbClr val="000000"/>
            </a:solidFill>
            <a:miter lim="800000"/>
            <a:headEnd/>
            <a:tailEnd/>
          </a:ln>
        </p:spPr>
      </p:sp>
      <p:sp>
        <p:nvSpPr>
          <p:cNvPr id="25602" name="Rectangle 3"/>
          <p:cNvSpPr>
            <a:spLocks noGrp="1"/>
          </p:cNvSpPr>
          <p:nvPr>
            <p:ph type="body" idx="1"/>
          </p:nvPr>
        </p:nvSpPr>
        <p:spPr>
          <a:noFill/>
          <a:ln/>
        </p:spPr>
        <p:txBody>
          <a:bodyPr/>
          <a:lstStyle/>
          <a:p>
            <a:pPr eaLnBrk="1" hangingPunct="1"/>
            <a:r>
              <a:rPr lang="en-GB" smtClean="0"/>
              <a:t>Exclusions that have been overturned by the governing body are not counted in national statistics</a:t>
            </a:r>
          </a:p>
          <a:p>
            <a:pPr eaLnBrk="1" hangingPunct="1"/>
            <a:endParaRPr lang="en-GB" smtClean="0"/>
          </a:p>
          <a:p>
            <a:pPr eaLnBrk="1" hangingPunct="1"/>
            <a:r>
              <a:rPr lang="en-GB" smtClean="0"/>
              <a:t>Schools must therefore ensure that final exclusion result and the outcome of the exclusion reviews, including whether an SEN expert was requested are maintained on an event driven basis so that the final outcome of review results can be recorded. </a:t>
            </a:r>
          </a:p>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TextEdit="1"/>
          </p:cNvSpPr>
          <p:nvPr>
            <p:ph type="sldImg"/>
          </p:nvPr>
        </p:nvSpPr>
        <p:spPr bwMode="auto">
          <a:noFill/>
          <a:ln>
            <a:solidFill>
              <a:srgbClr val="000000"/>
            </a:solidFill>
            <a:miter lim="800000"/>
            <a:headEnd/>
            <a:tailEnd/>
          </a:ln>
        </p:spPr>
      </p:sp>
      <p:sp>
        <p:nvSpPr>
          <p:cNvPr id="27650" name="Rectangle 3"/>
          <p:cNvSpPr>
            <a:spLocks noGrp="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TextEdit="1"/>
          </p:cNvSpPr>
          <p:nvPr>
            <p:ph type="sldImg"/>
          </p:nvPr>
        </p:nvSpPr>
        <p:spPr bwMode="auto">
          <a:noFill/>
          <a:ln>
            <a:solidFill>
              <a:srgbClr val="000000"/>
            </a:solidFill>
            <a:miter lim="800000"/>
            <a:headEnd/>
            <a:tailEnd/>
          </a:ln>
        </p:spPr>
      </p:sp>
      <p:sp>
        <p:nvSpPr>
          <p:cNvPr id="29698" name="Rectangle 3"/>
          <p:cNvSpPr>
            <a:spLocks noGrp="1"/>
          </p:cNvSpPr>
          <p:nvPr>
            <p:ph type="body" idx="1"/>
          </p:nvPr>
        </p:nvSpPr>
        <p:spPr>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TextEdit="1"/>
          </p:cNvSpPr>
          <p:nvPr>
            <p:ph type="sldImg"/>
          </p:nvPr>
        </p:nvSpPr>
        <p:spPr bwMode="auto">
          <a:noFill/>
          <a:ln>
            <a:solidFill>
              <a:srgbClr val="000000"/>
            </a:solidFill>
            <a:miter lim="800000"/>
            <a:headEnd/>
            <a:tailEnd/>
          </a:ln>
        </p:spPr>
      </p:sp>
      <p:sp>
        <p:nvSpPr>
          <p:cNvPr id="31746" name="Rectangle 3"/>
          <p:cNvSpPr>
            <a:spLocks noGrp="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Slide Number Placeholder 3"/>
          <p:cNvSpPr>
            <a:spLocks noGrp="1"/>
          </p:cNvSpPr>
          <p:nvPr>
            <p:ph type="sldNum" sz="quarter" idx="5"/>
          </p:nvPr>
        </p:nvSpPr>
        <p:spPr>
          <a:noFill/>
        </p:spPr>
        <p:txBody>
          <a:bodyPr/>
          <a:lstStyle/>
          <a:p>
            <a:fld id="{15BFED29-82A3-43FA-92B5-E4188EDE5691}" type="slidenum">
              <a:rPr lang="en-US" smtClean="0"/>
              <a:pPr/>
              <a:t>10</a:t>
            </a:fld>
            <a:endParaRPr lang="en-US" smtClean="0"/>
          </a:p>
        </p:txBody>
      </p:sp>
      <p:sp>
        <p:nvSpPr>
          <p:cNvPr id="33795" name="Rectangle 5"/>
          <p:cNvSpPr>
            <a:spLocks noGrp="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752475" y="744538"/>
            <a:ext cx="10674350" cy="5349875"/>
            <a:chOff x="752858" y="744469"/>
            <a:chExt cx="10674117" cy="5349671"/>
          </a:xfrm>
        </p:grpSpPr>
        <p:sp>
          <p:nvSpPr>
            <p:cNvPr id="5" name="Freeform 6"/>
            <p:cNvSpPr>
              <a:spLocks/>
            </p:cNvSpPr>
            <p:nvPr/>
          </p:nvSpPr>
          <p:spPr bwMode="auto">
            <a:xfrm>
              <a:off x="8152034" y="1685820"/>
              <a:ext cx="3274941" cy="4408320"/>
            </a:xfrm>
            <a:custGeom>
              <a:avLst/>
              <a:gdLst/>
              <a:ahLst/>
              <a:cxnLst>
                <a:cxn ang="0">
                  <a:pos x="8761" y="0"/>
                </a:cxn>
                <a:cxn ang="0">
                  <a:pos x="10000" y="0"/>
                </a:cxn>
                <a:cxn ang="0">
                  <a:pos x="10000" y="10000"/>
                </a:cxn>
                <a:cxn ang="0">
                  <a:pos x="0" y="10000"/>
                </a:cxn>
                <a:cxn ang="0">
                  <a:pos x="0" y="9126"/>
                </a:cxn>
                <a:cxn ang="0">
                  <a:pos x="8761" y="9127"/>
                </a:cxn>
                <a:cxn ang="0">
                  <a:pos x="8761" y="0"/>
                </a:cxn>
              </a:cxnLst>
              <a:rect l="0" t="0"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pPr>
                <a:defRPr/>
              </a:pPr>
              <a:endParaRPr lang="en-US" sz="1800"/>
            </a:p>
          </p:txBody>
        </p:sp>
        <p:sp>
          <p:nvSpPr>
            <p:cNvPr id="6" name="Freeform 6"/>
            <p:cNvSpPr>
              <a:spLocks/>
            </p:cNvSpPr>
            <p:nvPr/>
          </p:nvSpPr>
          <p:spPr bwMode="auto">
            <a:xfrm flipH="1" flipV="1">
              <a:off x="752858" y="744469"/>
              <a:ext cx="3274942" cy="4408319"/>
            </a:xfrm>
            <a:custGeom>
              <a:avLst/>
              <a:gdLst/>
              <a:ahLst/>
              <a:cxnLst>
                <a:cxn ang="0">
                  <a:pos x="8763" y="0"/>
                </a:cxn>
                <a:cxn ang="0">
                  <a:pos x="10002" y="0"/>
                </a:cxn>
                <a:cxn ang="0">
                  <a:pos x="10002" y="10000"/>
                </a:cxn>
                <a:cxn ang="0">
                  <a:pos x="2" y="10000"/>
                </a:cxn>
                <a:cxn ang="0">
                  <a:pos x="0" y="9125"/>
                </a:cxn>
                <a:cxn ang="0">
                  <a:pos x="8763" y="9128"/>
                </a:cxn>
                <a:cxn ang="0">
                  <a:pos x="8763" y="0"/>
                </a:cxn>
              </a:cxnLst>
              <a:rect l="0" t="0"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pPr>
                <a:defRPr/>
              </a:pPr>
              <a:endParaRPr lang="en-US" sz="1800"/>
            </a:p>
          </p:txBody>
        </p:sp>
      </p:grpSp>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3"/>
          <p:cNvSpPr>
            <a:spLocks noGrp="1"/>
          </p:cNvSpPr>
          <p:nvPr>
            <p:ph type="dt" sz="half" idx="10"/>
          </p:nvPr>
        </p:nvSpPr>
        <p:spPr>
          <a:xfrm>
            <a:off x="752475" y="6453188"/>
            <a:ext cx="1608138" cy="404812"/>
          </a:xfrm>
        </p:spPr>
        <p:txBody>
          <a:bodyPr/>
          <a:lstStyle>
            <a:lvl1pPr>
              <a:defRPr baseline="0">
                <a:solidFill>
                  <a:schemeClr val="tx2"/>
                </a:solidFill>
              </a:defRPr>
            </a:lvl1pPr>
          </a:lstStyle>
          <a:p>
            <a:pPr>
              <a:defRPr/>
            </a:pPr>
            <a:fld id="{3D62455E-B629-4207-8F59-7D929E394E5C}" type="datetimeFigureOut">
              <a:rPr lang="en-US"/>
              <a:pPr>
                <a:defRPr/>
              </a:pPr>
              <a:t>15-May-19</a:t>
            </a:fld>
            <a:endParaRPr lang="en-US" dirty="0"/>
          </a:p>
        </p:txBody>
      </p:sp>
      <p:sp>
        <p:nvSpPr>
          <p:cNvPr id="8" name="Footer Placeholder 4"/>
          <p:cNvSpPr>
            <a:spLocks noGrp="1"/>
          </p:cNvSpPr>
          <p:nvPr>
            <p:ph type="ftr" sz="quarter" idx="11"/>
          </p:nvPr>
        </p:nvSpPr>
        <p:spPr>
          <a:xfrm>
            <a:off x="2584450" y="6453188"/>
            <a:ext cx="7023100" cy="404812"/>
          </a:xfrm>
        </p:spPr>
        <p:txBody>
          <a:bodyPr/>
          <a:lstStyle>
            <a:lvl1pPr algn="ctr">
              <a:defRPr baseline="0">
                <a:solidFill>
                  <a:schemeClr val="tx2"/>
                </a:solidFill>
              </a:defRPr>
            </a:lvl1pPr>
          </a:lstStyle>
          <a:p>
            <a:pPr>
              <a:defRPr/>
            </a:pPr>
            <a:endParaRPr lang="en-US"/>
          </a:p>
        </p:txBody>
      </p:sp>
      <p:sp>
        <p:nvSpPr>
          <p:cNvPr id="9" name="Slide Number Placeholder 5"/>
          <p:cNvSpPr>
            <a:spLocks noGrp="1"/>
          </p:cNvSpPr>
          <p:nvPr>
            <p:ph type="sldNum" sz="quarter" idx="12"/>
          </p:nvPr>
        </p:nvSpPr>
        <p:spPr>
          <a:xfrm>
            <a:off x="9831388" y="6453188"/>
            <a:ext cx="1595437" cy="404812"/>
          </a:xfrm>
        </p:spPr>
        <p:txBody>
          <a:bodyPr/>
          <a:lstStyle>
            <a:lvl1pPr>
              <a:defRPr baseline="0">
                <a:solidFill>
                  <a:schemeClr val="tx2"/>
                </a:solidFill>
              </a:defRPr>
            </a:lvl1pPr>
          </a:lstStyle>
          <a:p>
            <a:pPr>
              <a:defRPr/>
            </a:pPr>
            <a:fld id="{325D8824-A7FA-469C-8474-6A17428B3324}"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5FE39B3-42B5-4D62-97E8-35B8390E1EF0}" type="datetimeFigureOut">
              <a:rPr lang="en-US"/>
              <a:pPr>
                <a:defRPr/>
              </a:pPr>
              <a:t>15-May-19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2186DC-EC0A-463F-B14F-DE221DFC17E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7E10BCA-2B00-45A0-90A9-DA154342A927}" type="datetimeFigureOut">
              <a:rPr lang="en-US"/>
              <a:pPr>
                <a:defRPr/>
              </a:pPr>
              <a:t>15-May-19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489E02-AB3D-41A4-A8FD-312F80FC1697}"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p>
            <a:r>
              <a:rPr lang="en-US"/>
              <a:t>Click to edit Master title style</a:t>
            </a:r>
          </a:p>
        </p:txBody>
      </p:sp>
      <p:sp>
        <p:nvSpPr>
          <p:cNvPr id="3" name="Text Placeholder 2"/>
          <p:cNvSpPr>
            <a:spLocks noGrp="1"/>
          </p:cNvSpPr>
          <p:nvPr>
            <p:ph type="body" sz="half" idx="1"/>
          </p:nvPr>
        </p:nvSpPr>
        <p:spPr>
          <a:xfrm>
            <a:off x="1371600" y="2286000"/>
            <a:ext cx="47244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8400" y="2286000"/>
            <a:ext cx="47244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76ACC73-247C-448A-B7DD-5BAC802EE0D1}" type="datetimeFigureOut">
              <a:rPr lang="en-US"/>
              <a:pPr>
                <a:defRPr/>
              </a:pPr>
              <a:t>15-May-19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2D02413-C87F-4A16-936F-E620CDB3563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A819591-80B2-4E4B-A7F4-A2178EBD7A4A}" type="datetimeFigureOut">
              <a:rPr lang="en-US"/>
              <a:pPr>
                <a:defRPr/>
              </a:pPr>
              <a:t>15-May-19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30C8D9-4DE0-449D-A188-8332C30BDB1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Freeform 6"/>
          <p:cNvSpPr>
            <a:spLocks/>
          </p:cNvSpPr>
          <p:nvPr/>
        </p:nvSpPr>
        <p:spPr bwMode="auto">
          <a:xfrm>
            <a:off x="8151813" y="1685925"/>
            <a:ext cx="3275012" cy="4408488"/>
          </a:xfrm>
          <a:custGeom>
            <a:avLst/>
            <a:gdLst>
              <a:gd name="T0" fmla="*/ 0 w 4125"/>
              <a:gd name="T1" fmla="*/ 0 h 5554"/>
              <a:gd name="T2" fmla="*/ 4125 w 4125"/>
              <a:gd name="T3" fmla="*/ 5554 h 5554"/>
            </a:gdLst>
            <a:ahLst/>
            <a:cxnLst>
              <a:cxn ang="0">
                <a:pos x="3614" y="0"/>
              </a:cxn>
              <a:cxn ang="0">
                <a:pos x="4125" y="0"/>
              </a:cxn>
              <a:cxn ang="0">
                <a:pos x="4125" y="5554"/>
              </a:cxn>
              <a:cxn ang="0">
                <a:pos x="0" y="5554"/>
              </a:cxn>
              <a:cxn ang="0">
                <a:pos x="0" y="5074"/>
              </a:cxn>
              <a:cxn ang="0">
                <a:pos x="3614" y="5074"/>
              </a:cxn>
              <a:cxn ang="0">
                <a:pos x="3614" y="0"/>
              </a:cxn>
            </a:cxnLst>
            <a:rect l="T0" t="T1" r="T2" b="T3"/>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txBody>
          <a:bodyPr/>
          <a:lstStyle/>
          <a:p>
            <a:pPr>
              <a:defRPr/>
            </a:pPr>
            <a:endParaRPr lang="en-US" sz="1800"/>
          </a:p>
        </p:txBody>
      </p:sp>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Date Placeholder 3"/>
          <p:cNvSpPr>
            <a:spLocks noGrp="1"/>
          </p:cNvSpPr>
          <p:nvPr>
            <p:ph type="dt" sz="half" idx="10"/>
          </p:nvPr>
        </p:nvSpPr>
        <p:spPr>
          <a:xfrm>
            <a:off x="738188" y="6453188"/>
            <a:ext cx="1622425" cy="404812"/>
          </a:xfrm>
        </p:spPr>
        <p:txBody>
          <a:bodyPr/>
          <a:lstStyle>
            <a:lvl1pPr>
              <a:defRPr>
                <a:solidFill>
                  <a:schemeClr val="tx2"/>
                </a:solidFill>
              </a:defRPr>
            </a:lvl1pPr>
          </a:lstStyle>
          <a:p>
            <a:pPr>
              <a:defRPr/>
            </a:pPr>
            <a:fld id="{DA1CEC7A-9C47-4EFD-BDEE-F2AF4A036F2C}" type="datetimeFigureOut">
              <a:rPr lang="en-US"/>
              <a:pPr>
                <a:defRPr/>
              </a:pPr>
              <a:t>15-May-19</a:t>
            </a:fld>
            <a:endParaRPr lang="en-US" dirty="0"/>
          </a:p>
        </p:txBody>
      </p:sp>
      <p:sp>
        <p:nvSpPr>
          <p:cNvPr id="6" name="Footer Placeholder 4"/>
          <p:cNvSpPr>
            <a:spLocks noGrp="1"/>
          </p:cNvSpPr>
          <p:nvPr>
            <p:ph type="ftr" sz="quarter" idx="11"/>
          </p:nvPr>
        </p:nvSpPr>
        <p:spPr>
          <a:xfrm>
            <a:off x="2584450" y="6453188"/>
            <a:ext cx="7023100" cy="404812"/>
          </a:xfrm>
        </p:spPr>
        <p:txBody>
          <a:bodyPr/>
          <a:lstStyle>
            <a:lvl1pPr algn="ctr">
              <a:defRPr>
                <a:solidFill>
                  <a:schemeClr val="tx2"/>
                </a:solidFill>
              </a:defRPr>
            </a:lvl1pPr>
          </a:lstStyle>
          <a:p>
            <a:pPr>
              <a:defRPr/>
            </a:pPr>
            <a:endParaRPr lang="en-US"/>
          </a:p>
        </p:txBody>
      </p:sp>
      <p:sp>
        <p:nvSpPr>
          <p:cNvPr id="7" name="Slide Number Placeholder 5"/>
          <p:cNvSpPr>
            <a:spLocks noGrp="1"/>
          </p:cNvSpPr>
          <p:nvPr>
            <p:ph type="sldNum" sz="quarter" idx="12"/>
          </p:nvPr>
        </p:nvSpPr>
        <p:spPr>
          <a:xfrm>
            <a:off x="9831388" y="6453188"/>
            <a:ext cx="1595437" cy="404812"/>
          </a:xfrm>
        </p:spPr>
        <p:txBody>
          <a:bodyPr/>
          <a:lstStyle>
            <a:lvl1pPr>
              <a:defRPr>
                <a:solidFill>
                  <a:schemeClr val="tx2"/>
                </a:solidFill>
              </a:defRPr>
            </a:lvl1pPr>
          </a:lstStyle>
          <a:p>
            <a:pPr>
              <a:defRPr/>
            </a:pPr>
            <a:fld id="{D4B7344F-E9F7-4A9C-B751-3B41DEB39BA5}"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F967765-A1ED-4F86-B808-7731E91D7D7A}" type="datetimeFigureOut">
              <a:rPr lang="en-US"/>
              <a:pPr>
                <a:defRPr/>
              </a:pPr>
              <a:t>15-May-19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6C3B536-6473-453B-A068-0EEB8B67D51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A7270BEC-8AC5-48AC-860A-75E1B2677E3E}" type="datetimeFigureOut">
              <a:rPr lang="en-US"/>
              <a:pPr>
                <a:defRPr/>
              </a:pPr>
              <a:t>15-May-19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35F8C0A-8178-425B-8314-A0E4A6E719E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92DDE30D-10DC-44CB-8654-F9F4F7BDBB10}" type="datetimeFigureOut">
              <a:rPr lang="en-US"/>
              <a:pPr>
                <a:defRPr/>
              </a:pPr>
              <a:t>15-May-19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D5279E0-B988-4977-A76C-47F7B64CBCE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C06E63B-3124-4210-A103-D59CEB13512A}" type="datetimeFigureOut">
              <a:rPr lang="en-US"/>
              <a:pPr>
                <a:defRPr/>
              </a:pPr>
              <a:t>15-May-19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DD9B3EE-20E3-44C7-8321-0FA9B6B1FBD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p:nvPr/>
        </p:nvSpPr>
        <p:spPr>
          <a:xfrm>
            <a:off x="0" y="0"/>
            <a:ext cx="530383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5303838"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Date Placeholder 4"/>
          <p:cNvSpPr>
            <a:spLocks noGrp="1"/>
          </p:cNvSpPr>
          <p:nvPr>
            <p:ph type="dt" sz="half" idx="10"/>
          </p:nvPr>
        </p:nvSpPr>
        <p:spPr>
          <a:xfrm>
            <a:off x="723900" y="6453188"/>
            <a:ext cx="1204913" cy="404812"/>
          </a:xfrm>
        </p:spPr>
        <p:txBody>
          <a:bodyPr/>
          <a:lstStyle>
            <a:lvl1pPr>
              <a:defRPr>
                <a:solidFill>
                  <a:schemeClr val="tx2"/>
                </a:solidFill>
              </a:defRPr>
            </a:lvl1pPr>
          </a:lstStyle>
          <a:p>
            <a:pPr>
              <a:defRPr/>
            </a:pPr>
            <a:fld id="{636FA451-DCF8-4C12-A4E7-53C36DD762B1}" type="datetimeFigureOut">
              <a:rPr lang="en-US"/>
              <a:pPr>
                <a:defRPr/>
              </a:pPr>
              <a:t>15-May-19</a:t>
            </a:fld>
            <a:endParaRPr lang="en-US" dirty="0"/>
          </a:p>
        </p:txBody>
      </p:sp>
      <p:sp>
        <p:nvSpPr>
          <p:cNvPr id="8" name="Footer Placeholder 5"/>
          <p:cNvSpPr>
            <a:spLocks noGrp="1"/>
          </p:cNvSpPr>
          <p:nvPr>
            <p:ph type="ftr" sz="quarter" idx="11"/>
          </p:nvPr>
        </p:nvSpPr>
        <p:spPr>
          <a:xfrm>
            <a:off x="2206625" y="6453188"/>
            <a:ext cx="2373313" cy="404812"/>
          </a:xfrm>
        </p:spPr>
        <p:txBody>
          <a:bodyPr/>
          <a:lstStyle>
            <a:lvl1pPr>
              <a:defRPr>
                <a:solidFill>
                  <a:schemeClr val="tx2"/>
                </a:solidFill>
              </a:defRPr>
            </a:lvl1pPr>
          </a:lstStyle>
          <a:p>
            <a:pPr>
              <a:defRPr/>
            </a:pPr>
            <a:endParaRPr lang="en-US"/>
          </a:p>
        </p:txBody>
      </p:sp>
      <p:sp>
        <p:nvSpPr>
          <p:cNvPr id="9" name="Slide Number Placeholder 6"/>
          <p:cNvSpPr>
            <a:spLocks noGrp="1"/>
          </p:cNvSpPr>
          <p:nvPr>
            <p:ph type="sldNum" sz="quarter" idx="12"/>
          </p:nvPr>
        </p:nvSpPr>
        <p:spPr>
          <a:xfrm>
            <a:off x="9883775" y="6453188"/>
            <a:ext cx="1595438" cy="404812"/>
          </a:xfrm>
        </p:spPr>
        <p:txBody>
          <a:bodyPr/>
          <a:lstStyle>
            <a:lvl1pPr>
              <a:defRPr>
                <a:solidFill>
                  <a:schemeClr val="tx2"/>
                </a:solidFill>
              </a:defRPr>
            </a:lvl1pPr>
          </a:lstStyle>
          <a:p>
            <a:pPr>
              <a:defRPr/>
            </a:pPr>
            <a:fld id="{0C8F63F9-8C11-485B-B676-25E0F365DD7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0" y="0"/>
            <a:ext cx="530383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5303838"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rtlCol="0">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Date Placeholder 4"/>
          <p:cNvSpPr>
            <a:spLocks noGrp="1"/>
          </p:cNvSpPr>
          <p:nvPr>
            <p:ph type="dt" sz="half" idx="10"/>
          </p:nvPr>
        </p:nvSpPr>
        <p:spPr>
          <a:xfrm>
            <a:off x="723900" y="6453188"/>
            <a:ext cx="1204913" cy="404812"/>
          </a:xfrm>
        </p:spPr>
        <p:txBody>
          <a:bodyPr/>
          <a:lstStyle>
            <a:lvl1pPr>
              <a:defRPr>
                <a:solidFill>
                  <a:schemeClr val="tx2"/>
                </a:solidFill>
              </a:defRPr>
            </a:lvl1pPr>
          </a:lstStyle>
          <a:p>
            <a:pPr>
              <a:defRPr/>
            </a:pPr>
            <a:fld id="{7D220FF8-0987-496A-9BA7-243B1A33D777}" type="datetimeFigureOut">
              <a:rPr lang="en-US"/>
              <a:pPr>
                <a:defRPr/>
              </a:pPr>
              <a:t>15-May-19</a:t>
            </a:fld>
            <a:endParaRPr lang="en-US" dirty="0"/>
          </a:p>
        </p:txBody>
      </p:sp>
      <p:sp>
        <p:nvSpPr>
          <p:cNvPr id="8" name="Footer Placeholder 5"/>
          <p:cNvSpPr>
            <a:spLocks noGrp="1"/>
          </p:cNvSpPr>
          <p:nvPr>
            <p:ph type="ftr" sz="quarter" idx="11"/>
          </p:nvPr>
        </p:nvSpPr>
        <p:spPr>
          <a:xfrm>
            <a:off x="2206625" y="6453188"/>
            <a:ext cx="2373313" cy="404812"/>
          </a:xfrm>
        </p:spPr>
        <p:txBody>
          <a:bodyPr/>
          <a:lstStyle>
            <a:lvl1pPr>
              <a:defRPr>
                <a:solidFill>
                  <a:schemeClr val="tx2"/>
                </a:solidFill>
              </a:defRPr>
            </a:lvl1pPr>
          </a:lstStyle>
          <a:p>
            <a:pPr>
              <a:defRPr/>
            </a:pPr>
            <a:endParaRPr lang="en-US"/>
          </a:p>
        </p:txBody>
      </p:sp>
      <p:sp>
        <p:nvSpPr>
          <p:cNvPr id="9" name="Slide Number Placeholder 6"/>
          <p:cNvSpPr>
            <a:spLocks noGrp="1"/>
          </p:cNvSpPr>
          <p:nvPr>
            <p:ph type="sldNum" sz="quarter" idx="12"/>
          </p:nvPr>
        </p:nvSpPr>
        <p:spPr>
          <a:xfrm>
            <a:off x="9883775" y="6453188"/>
            <a:ext cx="1595438" cy="404812"/>
          </a:xfrm>
        </p:spPr>
        <p:txBody>
          <a:bodyPr/>
          <a:lstStyle>
            <a:lvl1pPr>
              <a:defRPr>
                <a:solidFill>
                  <a:schemeClr val="tx2"/>
                </a:solidFill>
              </a:defRPr>
            </a:lvl1pPr>
          </a:lstStyle>
          <a:p>
            <a:pPr>
              <a:defRPr/>
            </a:pPr>
            <a:fld id="{CB7850A5-08CB-45FB-A709-F3DA255E6ED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371600" y="685800"/>
            <a:ext cx="9601200" cy="1485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371600" y="2286000"/>
            <a:ext cx="96012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390650" y="6453188"/>
            <a:ext cx="1204913" cy="404812"/>
          </a:xfrm>
          <a:prstGeom prst="rect">
            <a:avLst/>
          </a:prstGeom>
        </p:spPr>
        <p:txBody>
          <a:bodyPr vert="horz" lIns="91440" tIns="45720" rIns="91440" bIns="45720" rtlCol="0" anchor="ctr"/>
          <a:lstStyle>
            <a:lvl1pPr algn="l" fontAlgn="auto">
              <a:spcBef>
                <a:spcPts val="0"/>
              </a:spcBef>
              <a:spcAft>
                <a:spcPts val="0"/>
              </a:spcAft>
              <a:defRPr sz="1200" baseline="0">
                <a:solidFill>
                  <a:schemeClr val="tx2"/>
                </a:solidFill>
                <a:latin typeface="+mn-lt"/>
                <a:cs typeface="+mn-cs"/>
              </a:defRPr>
            </a:lvl1pPr>
          </a:lstStyle>
          <a:p>
            <a:pPr>
              <a:defRPr/>
            </a:pPr>
            <a:fld id="{33A05BB9-F3DB-43C0-AD89-40CB493A3147}" type="datetimeFigureOut">
              <a:rPr lang="en-US"/>
              <a:pPr>
                <a:defRPr/>
              </a:pPr>
              <a:t>15-May-19</a:t>
            </a:fld>
            <a:endParaRPr lang="en-US" dirty="0"/>
          </a:p>
        </p:txBody>
      </p:sp>
      <p:sp>
        <p:nvSpPr>
          <p:cNvPr id="5" name="Footer Placeholder 4"/>
          <p:cNvSpPr>
            <a:spLocks noGrp="1"/>
          </p:cNvSpPr>
          <p:nvPr>
            <p:ph type="ftr" sz="quarter" idx="3"/>
          </p:nvPr>
        </p:nvSpPr>
        <p:spPr>
          <a:xfrm>
            <a:off x="2894013" y="6453188"/>
            <a:ext cx="6280150" cy="404812"/>
          </a:xfrm>
          <a:prstGeom prst="rect">
            <a:avLst/>
          </a:prstGeom>
        </p:spPr>
        <p:txBody>
          <a:bodyPr vert="horz" lIns="91440" tIns="45720" rIns="91440" bIns="45720" rtlCol="0" anchor="ctr"/>
          <a:lstStyle>
            <a:lvl1pPr algn="l" fontAlgn="auto">
              <a:spcBef>
                <a:spcPts val="0"/>
              </a:spcBef>
              <a:spcAft>
                <a:spcPts val="0"/>
              </a:spcAft>
              <a:defRPr sz="1200" baseline="0">
                <a:solidFill>
                  <a:schemeClr val="tx2"/>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9472613" y="6453188"/>
            <a:ext cx="1597025" cy="404812"/>
          </a:xfrm>
          <a:prstGeom prst="rect">
            <a:avLst/>
          </a:prstGeom>
        </p:spPr>
        <p:txBody>
          <a:bodyPr vert="horz" lIns="91440" tIns="45720" rIns="91440" bIns="45720" rtlCol="0" anchor="ctr"/>
          <a:lstStyle>
            <a:lvl1pPr algn="r" fontAlgn="auto">
              <a:spcBef>
                <a:spcPts val="0"/>
              </a:spcBef>
              <a:spcAft>
                <a:spcPts val="0"/>
              </a:spcAft>
              <a:defRPr sz="1200" baseline="0">
                <a:solidFill>
                  <a:schemeClr val="tx2"/>
                </a:solidFill>
                <a:latin typeface="+mn-lt"/>
                <a:cs typeface="+mn-cs"/>
              </a:defRPr>
            </a:lvl1pPr>
          </a:lstStyle>
          <a:p>
            <a:pPr>
              <a:defRPr/>
            </a:pPr>
            <a:fld id="{B8A96B35-D4C3-48FC-BA44-8C2B3445D4DE}" type="slidenum">
              <a:rPr lang="en-US"/>
              <a:pPr>
                <a:defRPr/>
              </a:pPr>
              <a:t>‹#›</a:t>
            </a:fld>
            <a:endParaRPr lang="en-US" dirty="0"/>
          </a:p>
        </p:txBody>
      </p:sp>
      <p:sp>
        <p:nvSpPr>
          <p:cNvPr id="9" name="Rectangle 8"/>
          <p:cNvSpPr/>
          <p:nvPr/>
        </p:nvSpPr>
        <p:spPr>
          <a:xfrm>
            <a:off x="477838"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817" r:id="rId1"/>
    <p:sldLayoutId id="2147483809" r:id="rId2"/>
    <p:sldLayoutId id="2147483818" r:id="rId3"/>
    <p:sldLayoutId id="2147483810" r:id="rId4"/>
    <p:sldLayoutId id="2147483811" r:id="rId5"/>
    <p:sldLayoutId id="2147483812" r:id="rId6"/>
    <p:sldLayoutId id="2147483813" r:id="rId7"/>
    <p:sldLayoutId id="2147483819" r:id="rId8"/>
    <p:sldLayoutId id="2147483820" r:id="rId9"/>
    <p:sldLayoutId id="2147483814" r:id="rId10"/>
    <p:sldLayoutId id="2147483815" r:id="rId11"/>
    <p:sldLayoutId id="2147483816" r:id="rId12"/>
  </p:sldLayoutIdLst>
  <p:hf sldNum="0" hdr="0" ftr="0" dt="0"/>
  <p:txStyles>
    <p:titleStyle>
      <a:lvl1pPr algn="l" rtl="0" eaLnBrk="0" fontAlgn="base" hangingPunct="0">
        <a:lnSpc>
          <a:spcPct val="89000"/>
        </a:lnSpc>
        <a:spcBef>
          <a:spcPct val="0"/>
        </a:spcBef>
        <a:spcAft>
          <a:spcPct val="0"/>
        </a:spcAft>
        <a:defRPr sz="4400" kern="1200">
          <a:solidFill>
            <a:schemeClr val="tx2"/>
          </a:solidFill>
          <a:latin typeface="+mj-lt"/>
          <a:ea typeface="+mj-ea"/>
          <a:cs typeface="+mj-cs"/>
        </a:defRPr>
      </a:lvl1pPr>
      <a:lvl2pPr algn="l" rtl="0" eaLnBrk="0" fontAlgn="base" hangingPunct="0">
        <a:lnSpc>
          <a:spcPct val="89000"/>
        </a:lnSpc>
        <a:spcBef>
          <a:spcPct val="0"/>
        </a:spcBef>
        <a:spcAft>
          <a:spcPct val="0"/>
        </a:spcAft>
        <a:defRPr sz="4400">
          <a:solidFill>
            <a:schemeClr val="tx2"/>
          </a:solidFill>
          <a:latin typeface="Franklin Gothic Book" pitchFamily="34" charset="0"/>
        </a:defRPr>
      </a:lvl2pPr>
      <a:lvl3pPr algn="l" rtl="0" eaLnBrk="0" fontAlgn="base" hangingPunct="0">
        <a:lnSpc>
          <a:spcPct val="89000"/>
        </a:lnSpc>
        <a:spcBef>
          <a:spcPct val="0"/>
        </a:spcBef>
        <a:spcAft>
          <a:spcPct val="0"/>
        </a:spcAft>
        <a:defRPr sz="4400">
          <a:solidFill>
            <a:schemeClr val="tx2"/>
          </a:solidFill>
          <a:latin typeface="Franklin Gothic Book" pitchFamily="34" charset="0"/>
        </a:defRPr>
      </a:lvl3pPr>
      <a:lvl4pPr algn="l" rtl="0" eaLnBrk="0" fontAlgn="base" hangingPunct="0">
        <a:lnSpc>
          <a:spcPct val="89000"/>
        </a:lnSpc>
        <a:spcBef>
          <a:spcPct val="0"/>
        </a:spcBef>
        <a:spcAft>
          <a:spcPct val="0"/>
        </a:spcAft>
        <a:defRPr sz="4400">
          <a:solidFill>
            <a:schemeClr val="tx2"/>
          </a:solidFill>
          <a:latin typeface="Franklin Gothic Book" pitchFamily="34" charset="0"/>
        </a:defRPr>
      </a:lvl4pPr>
      <a:lvl5pPr algn="l" rtl="0" eaLnBrk="0" fontAlgn="base" hangingPunct="0">
        <a:lnSpc>
          <a:spcPct val="89000"/>
        </a:lnSpc>
        <a:spcBef>
          <a:spcPct val="0"/>
        </a:spcBef>
        <a:spcAft>
          <a:spcPct val="0"/>
        </a:spcAft>
        <a:defRPr sz="4400">
          <a:solidFill>
            <a:schemeClr val="tx2"/>
          </a:solidFill>
          <a:latin typeface="Franklin Gothic Book" pitchFamily="34" charset="0"/>
        </a:defRPr>
      </a:lvl5pPr>
      <a:lvl6pPr marL="457200" algn="l" rtl="0" fontAlgn="base">
        <a:lnSpc>
          <a:spcPct val="89000"/>
        </a:lnSpc>
        <a:spcBef>
          <a:spcPct val="0"/>
        </a:spcBef>
        <a:spcAft>
          <a:spcPct val="0"/>
        </a:spcAft>
        <a:defRPr sz="4400">
          <a:solidFill>
            <a:schemeClr val="tx2"/>
          </a:solidFill>
          <a:latin typeface="Franklin Gothic Book" pitchFamily="34" charset="0"/>
        </a:defRPr>
      </a:lvl6pPr>
      <a:lvl7pPr marL="914400" algn="l" rtl="0" fontAlgn="base">
        <a:lnSpc>
          <a:spcPct val="89000"/>
        </a:lnSpc>
        <a:spcBef>
          <a:spcPct val="0"/>
        </a:spcBef>
        <a:spcAft>
          <a:spcPct val="0"/>
        </a:spcAft>
        <a:defRPr sz="4400">
          <a:solidFill>
            <a:schemeClr val="tx2"/>
          </a:solidFill>
          <a:latin typeface="Franklin Gothic Book" pitchFamily="34" charset="0"/>
        </a:defRPr>
      </a:lvl7pPr>
      <a:lvl8pPr marL="1371600" algn="l" rtl="0" fontAlgn="base">
        <a:lnSpc>
          <a:spcPct val="89000"/>
        </a:lnSpc>
        <a:spcBef>
          <a:spcPct val="0"/>
        </a:spcBef>
        <a:spcAft>
          <a:spcPct val="0"/>
        </a:spcAft>
        <a:defRPr sz="4400">
          <a:solidFill>
            <a:schemeClr val="tx2"/>
          </a:solidFill>
          <a:latin typeface="Franklin Gothic Book" pitchFamily="34" charset="0"/>
        </a:defRPr>
      </a:lvl8pPr>
      <a:lvl9pPr marL="1828800" algn="l" rtl="0" fontAlgn="base">
        <a:lnSpc>
          <a:spcPct val="89000"/>
        </a:lnSpc>
        <a:spcBef>
          <a:spcPct val="0"/>
        </a:spcBef>
        <a:spcAft>
          <a:spcPct val="0"/>
        </a:spcAft>
        <a:defRPr sz="4400">
          <a:solidFill>
            <a:schemeClr val="tx2"/>
          </a:solidFill>
          <a:latin typeface="Franklin Gothic Book" pitchFamily="34" charset="0"/>
        </a:defRPr>
      </a:lvl9pPr>
    </p:titleStyle>
    <p:bodyStyle>
      <a:lvl1pPr marL="382588" indent="-382588" algn="l" rtl="0" eaLnBrk="0" fontAlgn="base" hangingPunct="0">
        <a:lnSpc>
          <a:spcPct val="94000"/>
        </a:lnSpc>
        <a:spcBef>
          <a:spcPts val="1000"/>
        </a:spcBef>
        <a:spcAft>
          <a:spcPts val="200"/>
        </a:spcAft>
        <a:buFont typeface="Franklin Gothic Book" pitchFamily="34" charset="0"/>
        <a:buChar char="■"/>
        <a:defRPr sz="2000" kern="1200">
          <a:solidFill>
            <a:schemeClr val="tx2"/>
          </a:solidFill>
          <a:latin typeface="+mn-lt"/>
          <a:ea typeface="+mn-ea"/>
          <a:cs typeface="+mn-cs"/>
        </a:defRPr>
      </a:lvl1pPr>
      <a:lvl2pPr marL="914400" indent="-382588" algn="l" rtl="0" eaLnBrk="0" fontAlgn="base" hangingPunct="0">
        <a:lnSpc>
          <a:spcPct val="94000"/>
        </a:lnSpc>
        <a:spcBef>
          <a:spcPts val="500"/>
        </a:spcBef>
        <a:spcAft>
          <a:spcPts val="200"/>
        </a:spcAft>
        <a:buFont typeface="Franklin Gothic Book" pitchFamily="34" charset="0"/>
        <a:buChar char="–"/>
        <a:defRPr sz="2000" i="1" kern="1200">
          <a:solidFill>
            <a:schemeClr val="tx2"/>
          </a:solidFill>
          <a:latin typeface="+mn-lt"/>
          <a:ea typeface="+mn-ea"/>
          <a:cs typeface="+mn-cs"/>
        </a:defRPr>
      </a:lvl2pPr>
      <a:lvl3pPr marL="1371600" indent="-382588" algn="l" rtl="0" eaLnBrk="0" fontAlgn="base" hangingPunct="0">
        <a:lnSpc>
          <a:spcPct val="94000"/>
        </a:lnSpc>
        <a:spcBef>
          <a:spcPts val="500"/>
        </a:spcBef>
        <a:spcAft>
          <a:spcPts val="200"/>
        </a:spcAft>
        <a:buFont typeface="Franklin Gothic Book" pitchFamily="34" charset="0"/>
        <a:buChar char="■"/>
        <a:defRPr kern="1200">
          <a:solidFill>
            <a:schemeClr val="tx2"/>
          </a:solidFill>
          <a:latin typeface="+mn-lt"/>
          <a:ea typeface="+mn-ea"/>
          <a:cs typeface="+mn-cs"/>
        </a:defRPr>
      </a:lvl3pPr>
      <a:lvl4pPr marL="1828800" indent="-382588" algn="l" rtl="0" eaLnBrk="0" fontAlgn="base" hangingPunct="0">
        <a:lnSpc>
          <a:spcPct val="94000"/>
        </a:lnSpc>
        <a:spcBef>
          <a:spcPts val="500"/>
        </a:spcBef>
        <a:spcAft>
          <a:spcPts val="200"/>
        </a:spcAft>
        <a:buFont typeface="Franklin Gothic Book" pitchFamily="34" charset="0"/>
        <a:buChar char="–"/>
        <a:defRPr i="1" kern="1200">
          <a:solidFill>
            <a:schemeClr val="tx2"/>
          </a:solidFill>
          <a:latin typeface="+mn-lt"/>
          <a:ea typeface="+mn-ea"/>
          <a:cs typeface="+mn-cs"/>
        </a:defRPr>
      </a:lvl4pPr>
      <a:lvl5pPr marL="2286000" indent="-382588" algn="l" rtl="0" eaLnBrk="0" fontAlgn="base" hangingPunct="0">
        <a:lnSpc>
          <a:spcPct val="94000"/>
        </a:lnSpc>
        <a:spcBef>
          <a:spcPts val="500"/>
        </a:spcBef>
        <a:spcAft>
          <a:spcPts val="200"/>
        </a:spcAft>
        <a:buFont typeface="Franklin Gothic Book" pitchFamily="34" charset="0"/>
        <a:buChar char="■"/>
        <a:defRPr sz="1600" kern="120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v.uk/government/publications/reception-baseline-assessment-framewor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gov.uk/guidance/multiplication-tables-check-development-process" TargetMode="External"/><Relationship Id="rId4" Type="http://schemas.openxmlformats.org/officeDocument/2006/relationships/hyperlink" Target="https://www.nfer.ac.uk/for-schools/participate-in-research/information-about-the-201920-reception-baseline-assessment-pilot/"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hyperlink" Target="https://ico.org.uk/media/about-the-ico/consultations/2614762/age-appropriate-design-code-for-public-consultation.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cbict.org.uk/"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cbict999@gmail.com/admin@cbict.org.u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integris.uservoice.com/forums/157700-integris-forum" TargetMode="External"/><Relationship Id="rId5" Type="http://schemas.openxmlformats.org/officeDocument/2006/relationships/hyperlink" Target="http://www.integris.uservoice.com/" TargetMode="External"/><Relationship Id="rId4" Type="http://schemas.openxmlformats.org/officeDocument/2006/relationships/hyperlink" Target="http://www.cbict.org.uk/"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bict.org.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914525" y="1789113"/>
            <a:ext cx="8361363" cy="2097087"/>
          </a:xfrm>
        </p:spPr>
        <p:txBody>
          <a:bodyPr/>
          <a:lstStyle/>
          <a:p>
            <a:pPr eaLnBrk="1" hangingPunct="1"/>
            <a:r>
              <a:rPr lang="en-GB" sz="6600" cap="none" smtClean="0"/>
              <a:t>Integris User Forum 2019</a:t>
            </a:r>
          </a:p>
        </p:txBody>
      </p:sp>
      <p:sp>
        <p:nvSpPr>
          <p:cNvPr id="15362" name="Subtitle 2"/>
          <p:cNvSpPr>
            <a:spLocks noGrp="1"/>
          </p:cNvSpPr>
          <p:nvPr>
            <p:ph type="subTitle" idx="1"/>
          </p:nvPr>
        </p:nvSpPr>
        <p:spPr>
          <a:xfrm>
            <a:off x="1773238" y="3956050"/>
            <a:ext cx="8826500" cy="1744663"/>
          </a:xfrm>
        </p:spPr>
        <p:txBody>
          <a:bodyPr/>
          <a:lstStyle/>
          <a:p>
            <a:pPr eaLnBrk="1" hangingPunct="1">
              <a:spcBef>
                <a:spcPct val="0"/>
              </a:spcBef>
              <a:spcAft>
                <a:spcPct val="0"/>
              </a:spcAft>
            </a:pPr>
            <a:r>
              <a:rPr lang="en-GB" sz="4400" smtClean="0"/>
              <a:t>Welcome</a:t>
            </a:r>
          </a:p>
          <a:p>
            <a:pPr eaLnBrk="1" hangingPunct="1">
              <a:spcBef>
                <a:spcPct val="0"/>
              </a:spcBef>
              <a:spcAft>
                <a:spcPct val="0"/>
              </a:spcAft>
            </a:pPr>
            <a:r>
              <a:rPr lang="en-GB" sz="3600" i="1" smtClean="0">
                <a:solidFill>
                  <a:srgbClr val="9966FF"/>
                </a:solidFill>
              </a:rPr>
              <a:t>Review…….Anticipate……..Prepare</a:t>
            </a:r>
            <a:r>
              <a:rPr lang="en-GB" sz="4400" i="1"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371600" y="685800"/>
            <a:ext cx="9601200" cy="714375"/>
          </a:xfrm>
        </p:spPr>
        <p:txBody>
          <a:bodyPr/>
          <a:lstStyle/>
          <a:p>
            <a:pPr eaLnBrk="1" hangingPunct="1"/>
            <a:r>
              <a:rPr lang="en-US" smtClean="0"/>
              <a:t>Assessment</a:t>
            </a:r>
          </a:p>
        </p:txBody>
      </p:sp>
      <p:sp>
        <p:nvSpPr>
          <p:cNvPr id="32770" name="Content Placeholder 2"/>
          <p:cNvSpPr>
            <a:spLocks noGrp="1"/>
          </p:cNvSpPr>
          <p:nvPr>
            <p:ph idx="1"/>
          </p:nvPr>
        </p:nvSpPr>
        <p:spPr>
          <a:xfrm>
            <a:off x="1371600" y="1624013"/>
            <a:ext cx="10544175" cy="4962525"/>
          </a:xfrm>
        </p:spPr>
        <p:txBody>
          <a:bodyPr/>
          <a:lstStyle/>
          <a:p>
            <a:pPr eaLnBrk="1" hangingPunct="1"/>
            <a:r>
              <a:rPr lang="en-US" b="1" smtClean="0"/>
              <a:t>KS1 TA Framework</a:t>
            </a:r>
            <a:r>
              <a:rPr lang="en-US" smtClean="0"/>
              <a:t> -  standards for pupils working at the age related expectations and pre key stage standards – teachers base their judgments against the ‘pupil can’ statements</a:t>
            </a:r>
          </a:p>
          <a:p>
            <a:pPr eaLnBrk="1" hangingPunct="1"/>
            <a:r>
              <a:rPr lang="en-US" b="1" smtClean="0"/>
              <a:t>KS2 Framework for TA</a:t>
            </a:r>
            <a:r>
              <a:rPr lang="en-US" smtClean="0"/>
              <a:t> – Writing &amp; Science Only from this year. Standards for pupils working at the age related expectations and pre key stage – teachers base their judgments against the ‘pupil can’ statements. Very likely that schools will want to continue recording TAs for Reading &amp; Maths</a:t>
            </a:r>
          </a:p>
          <a:p>
            <a:pPr eaLnBrk="1" hangingPunct="1"/>
            <a:r>
              <a:rPr lang="en-US" b="1" smtClean="0"/>
              <a:t>Reception Baseline Assessment (RBA)</a:t>
            </a:r>
            <a:r>
              <a:rPr lang="en-US" smtClean="0"/>
              <a:t> – new for Sept 2020 – pilot year 2019/20</a:t>
            </a:r>
            <a:br>
              <a:rPr lang="en-US" smtClean="0"/>
            </a:br>
            <a:r>
              <a:rPr lang="en-GB" sz="1800" i="1" smtClean="0"/>
              <a:t>The assessment is an age-appropriate, activity-based assessment of a pupil’s attainment in early literacy, communication and language and early mathematics skills. </a:t>
            </a:r>
            <a:r>
              <a:rPr lang="en-US" sz="1800" i="1" smtClean="0"/>
              <a:t/>
            </a:r>
            <a:br>
              <a:rPr lang="en-US" sz="1800" i="1" smtClean="0"/>
            </a:br>
            <a:r>
              <a:rPr lang="en-GB" smtClean="0">
                <a:hlinkClick r:id="rId3"/>
              </a:rPr>
              <a:t>https://www.gov.uk/government/publications/reception-baseline-assessment-framework</a:t>
            </a:r>
            <a:r>
              <a:rPr lang="en-GB" smtClean="0"/>
              <a:t> </a:t>
            </a:r>
            <a:br>
              <a:rPr lang="en-GB" smtClean="0"/>
            </a:br>
            <a:r>
              <a:rPr lang="en-GB" smtClean="0"/>
              <a:t>NFER pilot details: </a:t>
            </a:r>
            <a:r>
              <a:rPr lang="en-GB" smtClean="0">
                <a:hlinkClick r:id="rId4"/>
              </a:rPr>
              <a:t>https://www.nfer.ac.uk/for-schools/participate-in-research/information-about-the-201920-reception-baseline-assessment-pilot/</a:t>
            </a:r>
            <a:r>
              <a:rPr lang="en-GB" smtClean="0"/>
              <a:t> </a:t>
            </a:r>
            <a:endParaRPr lang="en-US" smtClean="0"/>
          </a:p>
          <a:p>
            <a:pPr eaLnBrk="1" hangingPunct="1"/>
            <a:r>
              <a:rPr lang="en-US" b="1" smtClean="0"/>
              <a:t>Maths Timetable Check (MTC)</a:t>
            </a:r>
            <a:r>
              <a:rPr lang="en-US" smtClean="0"/>
              <a:t> for </a:t>
            </a:r>
            <a:r>
              <a:rPr lang="en-US" b="1" smtClean="0"/>
              <a:t>Year 4</a:t>
            </a:r>
            <a:r>
              <a:rPr lang="en-US" smtClean="0"/>
              <a:t> mandatory from summer 2020 – pilot window from 10</a:t>
            </a:r>
            <a:r>
              <a:rPr lang="en-US" baseline="30000" smtClean="0"/>
              <a:t>th</a:t>
            </a:r>
            <a:r>
              <a:rPr lang="en-US" smtClean="0"/>
              <a:t> – 28</a:t>
            </a:r>
            <a:r>
              <a:rPr lang="en-US" baseline="30000" smtClean="0"/>
              <a:t>th</a:t>
            </a:r>
            <a:r>
              <a:rPr lang="en-US" smtClean="0"/>
              <a:t> June 2019– access via NCA Tools (super-users can give access to other users in school) </a:t>
            </a:r>
            <a:r>
              <a:rPr lang="en-GB" smtClean="0">
                <a:hlinkClick r:id="rId5"/>
              </a:rPr>
              <a:t>https://www.gov.uk/guidance/multiplication-tables-check-development-process</a:t>
            </a:r>
            <a:r>
              <a:rPr lang="en-GB" smtClean="0"/>
              <a:t> </a:t>
            </a: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US" smtClean="0"/>
              <a:t>Assessment – looking to the future</a:t>
            </a:r>
          </a:p>
        </p:txBody>
      </p:sp>
      <p:sp>
        <p:nvSpPr>
          <p:cNvPr id="34818" name="Content Placeholder 2"/>
          <p:cNvSpPr>
            <a:spLocks noGrp="1"/>
          </p:cNvSpPr>
          <p:nvPr>
            <p:ph idx="1"/>
          </p:nvPr>
        </p:nvSpPr>
        <p:spPr>
          <a:xfrm>
            <a:off x="1371600" y="2687638"/>
            <a:ext cx="9601200" cy="3581400"/>
          </a:xfrm>
        </p:spPr>
        <p:txBody>
          <a:bodyPr/>
          <a:lstStyle/>
          <a:p>
            <a:pPr eaLnBrk="1" hangingPunct="1"/>
            <a:r>
              <a:rPr lang="en-US" smtClean="0"/>
              <a:t>Progress from KS1 (Levels) to Year 6 - using APS (Levels) to Average Scale Score for last time</a:t>
            </a:r>
            <a:br>
              <a:rPr lang="en-US" smtClean="0"/>
            </a:br>
            <a:r>
              <a:rPr lang="en-US" smtClean="0"/>
              <a:t>- next year will be using the age related expectations (PK; WTS;EXS &amp; GDS) average</a:t>
            </a:r>
            <a:br>
              <a:rPr lang="en-US" smtClean="0"/>
            </a:br>
            <a:endParaRPr lang="en-US" smtClean="0"/>
          </a:p>
          <a:p>
            <a:pPr eaLnBrk="1" hangingPunct="1"/>
            <a:r>
              <a:rPr lang="en-US" smtClean="0"/>
              <a:t>Progress not calculated ONLY if KS1 data not available! </a:t>
            </a:r>
            <a:br>
              <a:rPr lang="en-US" smtClean="0"/>
            </a:br>
            <a:endParaRPr lang="en-US" smtClean="0"/>
          </a:p>
          <a:p>
            <a:pPr eaLnBrk="1" hangingPunct="1"/>
            <a:r>
              <a:rPr lang="en-US" smtClean="0"/>
              <a:t>From 2026 progress will be calculated from Reception Baseline result</a:t>
            </a:r>
            <a:br>
              <a:rPr lang="en-US" smtClean="0"/>
            </a:br>
            <a:endParaRPr lang="en-US" smtClean="0"/>
          </a:p>
          <a:p>
            <a:pPr eaLnBrk="1" hangingPunct="1"/>
            <a:r>
              <a:rPr lang="en-US" smtClean="0"/>
              <a:t>From Sept 2022, likely that no KS1 TA returns  </a:t>
            </a:r>
          </a:p>
          <a:p>
            <a:pPr eaLnBrk="1" hangingPunct="1"/>
            <a:endParaRPr lang="en-US" smtClean="0"/>
          </a:p>
          <a:p>
            <a:pPr eaLnBrk="1" hangingPunct="1"/>
            <a:endParaRPr lang="en-US" smtClean="0"/>
          </a:p>
        </p:txBody>
      </p:sp>
      <p:sp>
        <p:nvSpPr>
          <p:cNvPr id="34819" name="Text Box 4"/>
          <p:cNvSpPr txBox="1">
            <a:spLocks noChangeArrowheads="1"/>
          </p:cNvSpPr>
          <p:nvPr/>
        </p:nvSpPr>
        <p:spPr bwMode="auto">
          <a:xfrm>
            <a:off x="1235075" y="1789113"/>
            <a:ext cx="10325100" cy="703262"/>
          </a:xfrm>
          <a:prstGeom prst="rect">
            <a:avLst/>
          </a:prstGeom>
          <a:solidFill>
            <a:srgbClr val="CCFFFF"/>
          </a:solidFill>
          <a:ln w="9525">
            <a:noFill/>
            <a:miter lim="800000"/>
            <a:headEnd/>
            <a:tailEnd/>
          </a:ln>
        </p:spPr>
        <p:txBody>
          <a:bodyPr>
            <a:spAutoFit/>
          </a:bodyPr>
          <a:lstStyle/>
          <a:p>
            <a:pPr defTabSz="914400">
              <a:spcBef>
                <a:spcPct val="50000"/>
              </a:spcBef>
            </a:pPr>
            <a:r>
              <a:rPr lang="en-GB" sz="1600"/>
              <a:t>YR EYF Baseline ---[EYF FSP]-------Y1 PHO----Y2 PHO recheck----[Y2 KS1TA]-------Y4 MTC--------Y6 SATS</a:t>
            </a:r>
          </a:p>
          <a:p>
            <a:pPr defTabSz="914400">
              <a:spcBef>
                <a:spcPct val="50000"/>
              </a:spcBef>
            </a:pPr>
            <a:r>
              <a:rPr lang="en-GB" sz="1600"/>
              <a:t>Aut 2020                                                                                                                        Sum 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US" smtClean="0"/>
              <a:t>Integris –new QUICK ANALYSIS</a:t>
            </a:r>
          </a:p>
        </p:txBody>
      </p:sp>
      <p:sp>
        <p:nvSpPr>
          <p:cNvPr id="36866" name="Content Placeholder 2"/>
          <p:cNvSpPr>
            <a:spLocks noGrp="1"/>
          </p:cNvSpPr>
          <p:nvPr>
            <p:ph idx="1"/>
          </p:nvPr>
        </p:nvSpPr>
        <p:spPr>
          <a:xfrm>
            <a:off x="1295400" y="1427163"/>
            <a:ext cx="10310813" cy="4852987"/>
          </a:xfrm>
        </p:spPr>
        <p:txBody>
          <a:bodyPr/>
          <a:lstStyle/>
          <a:p>
            <a:pPr eaLnBrk="1" hangingPunct="1"/>
            <a:r>
              <a:rPr lang="en-US" smtClean="0"/>
              <a:t>New QUICK ANALYSIS in Integris </a:t>
            </a:r>
            <a:br>
              <a:rPr lang="en-US" smtClean="0"/>
            </a:br>
            <a:r>
              <a:rPr lang="en-US" b="1" smtClean="0"/>
              <a:t>Modules &gt; Assessment &gt; Analysis &gt; Quick Analysis &gt;</a:t>
            </a:r>
            <a:r>
              <a:rPr lang="en-US" smtClean="0"/>
              <a:t> find your assessment plan (markbook)</a:t>
            </a:r>
            <a:br>
              <a:rPr lang="en-US" smtClean="0"/>
            </a:br>
            <a:r>
              <a:rPr lang="en-US" smtClean="0"/>
              <a:t>Can graph any DATA ENTRY column in any markbook for the whole cohort (Year/class) and for individual standard groups within that cohort </a:t>
            </a:r>
            <a:br>
              <a:rPr lang="en-US" smtClean="0"/>
            </a:br>
            <a:r>
              <a:rPr lang="en-US" smtClean="0"/>
              <a:t>If you are using Integris Assessment objectives or have bought into the Summer Assessment package, any of the data entry columns in any markbooks you are using can be analysed in this way. </a:t>
            </a:r>
          </a:p>
          <a:p>
            <a:pPr eaLnBrk="1" hangingPunct="1"/>
            <a:r>
              <a:rPr lang="en-US" smtClean="0"/>
              <a:t>Any markbook where:</a:t>
            </a:r>
          </a:p>
          <a:p>
            <a:pPr eaLnBrk="1" hangingPunct="1"/>
            <a:r>
              <a:rPr lang="en-US" smtClean="0"/>
              <a:t>EYF – any Area of Learning/ELGs where 1,2 or 3 have been entered</a:t>
            </a:r>
          </a:p>
          <a:p>
            <a:pPr eaLnBrk="1" hangingPunct="1"/>
            <a:r>
              <a:rPr lang="en-US" smtClean="0"/>
              <a:t>PHOnics Outcome column -  Wa/Wt</a:t>
            </a:r>
          </a:p>
          <a:p>
            <a:pPr eaLnBrk="1" hangingPunct="1"/>
            <a:r>
              <a:rPr lang="en-US" smtClean="0"/>
              <a:t>KS1 TA -  columns where PK1-4/WTS/EXS/GDS entered</a:t>
            </a:r>
          </a:p>
          <a:p>
            <a:pPr eaLnBrk="1" hangingPunct="1"/>
            <a:r>
              <a:rPr lang="en-US" smtClean="0"/>
              <a:t>Y4 TA – columns where Y4 TA 1,2 &amp; 3 values entered</a:t>
            </a:r>
          </a:p>
          <a:p>
            <a:pPr eaLnBrk="1" hangingPunct="1"/>
            <a:r>
              <a:rPr lang="en-US" smtClean="0"/>
              <a:t>KS2 TA – columns where PK1-6/WTS/EXS/GDS entered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3"/>
          <p:cNvPicPr>
            <a:picLocks noChangeAspect="1" noChangeArrowheads="1"/>
          </p:cNvPicPr>
          <p:nvPr>
            <p:ph type="body" idx="1"/>
          </p:nvPr>
        </p:nvPicPr>
        <p:blipFill>
          <a:blip r:embed="rId3"/>
          <a:srcRect/>
          <a:stretch>
            <a:fillRect/>
          </a:stretch>
        </p:blipFill>
        <p:spPr>
          <a:xfrm>
            <a:off x="1512888" y="927100"/>
            <a:ext cx="9601200" cy="3581400"/>
          </a:xfrm>
        </p:spPr>
      </p:pic>
      <p:pic>
        <p:nvPicPr>
          <p:cNvPr id="38916" name="Picture 4"/>
          <p:cNvPicPr>
            <a:picLocks noChangeAspect="1" noChangeArrowheads="1"/>
          </p:cNvPicPr>
          <p:nvPr/>
        </p:nvPicPr>
        <p:blipFill>
          <a:blip r:embed="rId4"/>
          <a:srcRect/>
          <a:stretch>
            <a:fillRect/>
          </a:stretch>
        </p:blipFill>
        <p:spPr bwMode="auto">
          <a:xfrm>
            <a:off x="1481138" y="954088"/>
            <a:ext cx="9229725" cy="4416425"/>
          </a:xfrm>
          <a:prstGeom prst="rect">
            <a:avLst/>
          </a:prstGeom>
          <a:noFill/>
          <a:ln w="9525">
            <a:noFill/>
            <a:miter lim="800000"/>
            <a:headEnd/>
            <a:tailEnd/>
          </a:ln>
        </p:spPr>
      </p:pic>
      <p:pic>
        <p:nvPicPr>
          <p:cNvPr id="38918" name="Picture 6"/>
          <p:cNvPicPr>
            <a:picLocks noChangeAspect="1" noChangeArrowheads="1"/>
          </p:cNvPicPr>
          <p:nvPr/>
        </p:nvPicPr>
        <p:blipFill>
          <a:blip r:embed="rId5"/>
          <a:srcRect/>
          <a:stretch>
            <a:fillRect/>
          </a:stretch>
        </p:blipFill>
        <p:spPr bwMode="auto">
          <a:xfrm>
            <a:off x="1333500" y="752475"/>
            <a:ext cx="9780588" cy="4443413"/>
          </a:xfrm>
          <a:prstGeom prst="rect">
            <a:avLst/>
          </a:prstGeom>
          <a:noFill/>
          <a:ln w="9525">
            <a:noFill/>
            <a:miter lim="800000"/>
            <a:headEnd/>
            <a:tailEnd/>
          </a:ln>
        </p:spPr>
      </p:pic>
      <p:pic>
        <p:nvPicPr>
          <p:cNvPr id="38919" name="Picture 7"/>
          <p:cNvPicPr>
            <a:picLocks noChangeAspect="1" noChangeArrowheads="1"/>
          </p:cNvPicPr>
          <p:nvPr/>
        </p:nvPicPr>
        <p:blipFill>
          <a:blip r:embed="rId6"/>
          <a:srcRect/>
          <a:stretch>
            <a:fillRect/>
          </a:stretch>
        </p:blipFill>
        <p:spPr bwMode="auto">
          <a:xfrm>
            <a:off x="3078163" y="927100"/>
            <a:ext cx="7837487" cy="4843463"/>
          </a:xfrm>
          <a:prstGeom prst="rect">
            <a:avLst/>
          </a:prstGeom>
          <a:noFill/>
          <a:ln w="9525">
            <a:noFill/>
            <a:miter lim="800000"/>
            <a:headEnd/>
            <a:tailEnd/>
          </a:ln>
        </p:spPr>
      </p:pic>
      <p:pic>
        <p:nvPicPr>
          <p:cNvPr id="38920" name="Picture 8"/>
          <p:cNvPicPr>
            <a:picLocks noChangeAspect="1" noChangeArrowheads="1"/>
          </p:cNvPicPr>
          <p:nvPr/>
        </p:nvPicPr>
        <p:blipFill>
          <a:blip r:embed="rId7"/>
          <a:srcRect/>
          <a:stretch>
            <a:fillRect/>
          </a:stretch>
        </p:blipFill>
        <p:spPr bwMode="auto">
          <a:xfrm>
            <a:off x="1481138" y="927100"/>
            <a:ext cx="9632950" cy="4443413"/>
          </a:xfrm>
          <a:prstGeom prst="rect">
            <a:avLst/>
          </a:prstGeom>
          <a:noFill/>
          <a:ln w="9525">
            <a:noFill/>
            <a:miter lim="800000"/>
            <a:headEnd/>
            <a:tailEnd/>
          </a:ln>
        </p:spPr>
      </p:pic>
      <p:pic>
        <p:nvPicPr>
          <p:cNvPr id="38921" name="Picture 9"/>
          <p:cNvPicPr>
            <a:picLocks noChangeAspect="1" noChangeArrowheads="1"/>
          </p:cNvPicPr>
          <p:nvPr/>
        </p:nvPicPr>
        <p:blipFill>
          <a:blip r:embed="rId8"/>
          <a:srcRect/>
          <a:stretch>
            <a:fillRect/>
          </a:stretch>
        </p:blipFill>
        <p:spPr bwMode="auto">
          <a:xfrm>
            <a:off x="866775" y="257175"/>
            <a:ext cx="10048875" cy="64658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fade">
                                      <p:cBhvr>
                                        <p:cTn id="7" dur="2000"/>
                                        <p:tgtEl>
                                          <p:spTgt spid="389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918"/>
                                        </p:tgtEl>
                                        <p:attrNameLst>
                                          <p:attrName>style.visibility</p:attrName>
                                        </p:attrNameLst>
                                      </p:cBhvr>
                                      <p:to>
                                        <p:strVal val="visible"/>
                                      </p:to>
                                    </p:set>
                                    <p:animEffect transition="in" filter="fade">
                                      <p:cBhvr>
                                        <p:cTn id="12" dur="2000"/>
                                        <p:tgtEl>
                                          <p:spTgt spid="389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8919"/>
                                        </p:tgtEl>
                                        <p:attrNameLst>
                                          <p:attrName>style.visibility</p:attrName>
                                        </p:attrNameLst>
                                      </p:cBhvr>
                                      <p:to>
                                        <p:strVal val="visible"/>
                                      </p:to>
                                    </p:set>
                                    <p:animEffect transition="in" filter="fade">
                                      <p:cBhvr>
                                        <p:cTn id="17" dur="2000"/>
                                        <p:tgtEl>
                                          <p:spTgt spid="389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8920"/>
                                        </p:tgtEl>
                                        <p:attrNameLst>
                                          <p:attrName>style.visibility</p:attrName>
                                        </p:attrNameLst>
                                      </p:cBhvr>
                                      <p:to>
                                        <p:strVal val="visible"/>
                                      </p:to>
                                    </p:set>
                                    <p:animEffect transition="in" filter="fade">
                                      <p:cBhvr>
                                        <p:cTn id="22" dur="2000"/>
                                        <p:tgtEl>
                                          <p:spTgt spid="389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8921"/>
                                        </p:tgtEl>
                                        <p:attrNameLst>
                                          <p:attrName>style.visibility</p:attrName>
                                        </p:attrNameLst>
                                      </p:cBhvr>
                                      <p:to>
                                        <p:strVal val="visible"/>
                                      </p:to>
                                    </p:set>
                                    <p:animEffect transition="in" filter="fade">
                                      <p:cBhvr>
                                        <p:cTn id="27" dur="2000"/>
                                        <p:tgtEl>
                                          <p:spTgt spid="389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4"/>
          <p:cNvPicPr>
            <a:picLocks noChangeAspect="1" noChangeArrowheads="1"/>
          </p:cNvPicPr>
          <p:nvPr/>
        </p:nvPicPr>
        <p:blipFill>
          <a:blip r:embed="rId3"/>
          <a:srcRect/>
          <a:stretch>
            <a:fillRect/>
          </a:stretch>
        </p:blipFill>
        <p:spPr bwMode="auto">
          <a:xfrm>
            <a:off x="9112250" y="406400"/>
            <a:ext cx="2697163" cy="1338263"/>
          </a:xfrm>
          <a:prstGeom prst="rect">
            <a:avLst/>
          </a:prstGeom>
          <a:noFill/>
          <a:ln w="9525">
            <a:noFill/>
            <a:miter lim="800000"/>
            <a:headEnd/>
            <a:tailEnd/>
          </a:ln>
        </p:spPr>
      </p:pic>
      <p:sp>
        <p:nvSpPr>
          <p:cNvPr id="40962" name="Title 1"/>
          <p:cNvSpPr>
            <a:spLocks noGrp="1"/>
          </p:cNvSpPr>
          <p:nvPr>
            <p:ph type="title"/>
          </p:nvPr>
        </p:nvSpPr>
        <p:spPr>
          <a:xfrm>
            <a:off x="923925" y="617538"/>
            <a:ext cx="9601200" cy="698500"/>
          </a:xfrm>
        </p:spPr>
        <p:txBody>
          <a:bodyPr/>
          <a:lstStyle/>
          <a:p>
            <a:pPr eaLnBrk="1" hangingPunct="1"/>
            <a:r>
              <a:rPr lang="en-US" smtClean="0"/>
              <a:t>GDPR update</a:t>
            </a:r>
          </a:p>
        </p:txBody>
      </p:sp>
      <p:sp>
        <p:nvSpPr>
          <p:cNvPr id="40963" name="Content Placeholder 2"/>
          <p:cNvSpPr>
            <a:spLocks noGrp="1"/>
          </p:cNvSpPr>
          <p:nvPr>
            <p:ph idx="1"/>
          </p:nvPr>
        </p:nvSpPr>
        <p:spPr>
          <a:xfrm>
            <a:off x="1108075" y="1316038"/>
            <a:ext cx="9601200" cy="1939925"/>
          </a:xfrm>
        </p:spPr>
        <p:txBody>
          <a:bodyPr/>
          <a:lstStyle/>
          <a:p>
            <a:pPr eaLnBrk="1" hangingPunct="1"/>
            <a:r>
              <a:rPr lang="en-US" b="1" smtClean="0"/>
              <a:t>Age Appropriate Design</a:t>
            </a:r>
            <a:r>
              <a:rPr lang="en-US" smtClean="0"/>
              <a:t> – a code of practice for online services – </a:t>
            </a:r>
            <a:br>
              <a:rPr lang="en-US" smtClean="0"/>
            </a:br>
            <a:r>
              <a:rPr lang="en-US" smtClean="0"/>
              <a:t>Consultation Document (closes 31</a:t>
            </a:r>
            <a:r>
              <a:rPr lang="en-US" baseline="30000" smtClean="0"/>
              <a:t>st</a:t>
            </a:r>
            <a:r>
              <a:rPr lang="en-US" smtClean="0"/>
              <a:t> May) asking for your views on standards for online services to help protect children – practical guidance on </a:t>
            </a:r>
            <a:r>
              <a:rPr lang="en-US" b="1" smtClean="0"/>
              <a:t>16 standards</a:t>
            </a:r>
            <a:r>
              <a:rPr lang="en-US" smtClean="0"/>
              <a:t> of age appropriate design for information online services accessed by children.</a:t>
            </a:r>
            <a:br>
              <a:rPr lang="en-US" smtClean="0"/>
            </a:br>
            <a:r>
              <a:rPr lang="en-US" smtClean="0">
                <a:hlinkClick r:id="rId4"/>
              </a:rPr>
              <a:t>https://ico.org.uk/media/about-the-ico/consultations/2614762/age-appropriate-design-code-for-public-consultation.pdf</a:t>
            </a:r>
            <a:r>
              <a:rPr lang="en-US" smtClean="0"/>
              <a:t> </a:t>
            </a:r>
          </a:p>
        </p:txBody>
      </p:sp>
      <p:pic>
        <p:nvPicPr>
          <p:cNvPr id="40964" name="Picture 5"/>
          <p:cNvPicPr>
            <a:picLocks noChangeAspect="1" noChangeArrowheads="1"/>
          </p:cNvPicPr>
          <p:nvPr/>
        </p:nvPicPr>
        <p:blipFill>
          <a:blip r:embed="rId5"/>
          <a:srcRect t="3081"/>
          <a:stretch>
            <a:fillRect/>
          </a:stretch>
        </p:blipFill>
        <p:spPr bwMode="auto">
          <a:xfrm>
            <a:off x="8759825" y="3429000"/>
            <a:ext cx="3260725" cy="2830513"/>
          </a:xfrm>
          <a:prstGeom prst="rect">
            <a:avLst/>
          </a:prstGeom>
          <a:noFill/>
          <a:ln w="9525">
            <a:noFill/>
            <a:miter lim="800000"/>
            <a:headEnd/>
            <a:tailEnd/>
          </a:ln>
        </p:spPr>
      </p:pic>
      <p:sp>
        <p:nvSpPr>
          <p:cNvPr id="40965" name="Text Box 6"/>
          <p:cNvSpPr txBox="1">
            <a:spLocks noChangeArrowheads="1"/>
          </p:cNvSpPr>
          <p:nvPr/>
        </p:nvSpPr>
        <p:spPr bwMode="auto">
          <a:xfrm>
            <a:off x="1016000" y="3429000"/>
            <a:ext cx="7605713" cy="2563813"/>
          </a:xfrm>
          <a:prstGeom prst="rect">
            <a:avLst/>
          </a:prstGeom>
          <a:noFill/>
          <a:ln w="9525">
            <a:noFill/>
            <a:miter lim="800000"/>
            <a:headEnd/>
            <a:tailEnd/>
          </a:ln>
        </p:spPr>
        <p:txBody>
          <a:bodyPr>
            <a:spAutoFit/>
          </a:bodyPr>
          <a:lstStyle/>
          <a:p>
            <a:pPr defTabSz="914400">
              <a:buFont typeface="Wingdings" pitchFamily="2" charset="2"/>
              <a:buChar char="q"/>
            </a:pPr>
            <a:r>
              <a:rPr lang="en-US" sz="1800">
                <a:solidFill>
                  <a:schemeClr val="tx2"/>
                </a:solidFill>
              </a:rPr>
              <a:t>    </a:t>
            </a:r>
            <a:r>
              <a:rPr lang="en-US" sz="1800" b="1">
                <a:solidFill>
                  <a:schemeClr val="tx2"/>
                </a:solidFill>
              </a:rPr>
              <a:t>Data Breaches Reported  to ICO</a:t>
            </a:r>
          </a:p>
          <a:p>
            <a:pPr defTabSz="914400">
              <a:buFont typeface="Wingdings" pitchFamily="2" charset="2"/>
              <a:buNone/>
            </a:pPr>
            <a:r>
              <a:rPr lang="en-US" sz="1800">
                <a:solidFill>
                  <a:schemeClr val="tx2"/>
                </a:solidFill>
              </a:rPr>
              <a:t>End of Q2 of 2018/19 – total of 504 incidents reported across Education sector mainly Disclosure of Data (353 incidents) followed by Security (151)</a:t>
            </a:r>
            <a:br>
              <a:rPr lang="en-US" sz="1800">
                <a:solidFill>
                  <a:schemeClr val="tx2"/>
                </a:solidFill>
              </a:rPr>
            </a:br>
            <a:endParaRPr lang="en-US" sz="1800">
              <a:solidFill>
                <a:schemeClr val="tx2"/>
              </a:solidFill>
            </a:endParaRPr>
          </a:p>
          <a:p>
            <a:pPr defTabSz="914400"/>
            <a:r>
              <a:rPr lang="en-GB" sz="1800"/>
              <a:t>To note:</a:t>
            </a:r>
          </a:p>
          <a:p>
            <a:pPr defTabSz="914400">
              <a:buFontTx/>
              <a:buChar char="•"/>
            </a:pPr>
            <a:r>
              <a:rPr lang="en-GB" sz="1800"/>
              <a:t>   Independent Inquiry into Child Sexual Abuse (IICSA)  £200K fine</a:t>
            </a:r>
          </a:p>
          <a:p>
            <a:pPr defTabSz="914400">
              <a:buFontTx/>
              <a:buChar char="•"/>
            </a:pPr>
            <a:r>
              <a:rPr lang="en-GB" sz="1800"/>
              <a:t>   Emma’s Diary - £140K fine</a:t>
            </a:r>
          </a:p>
          <a:p>
            <a:pPr defTabSz="914400"/>
            <a:endParaRPr lang="en-GB" sz="18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1371600" y="685800"/>
            <a:ext cx="9601200" cy="815975"/>
          </a:xfrm>
        </p:spPr>
        <p:txBody>
          <a:bodyPr/>
          <a:lstStyle/>
          <a:p>
            <a:pPr eaLnBrk="1" hangingPunct="1"/>
            <a:r>
              <a:rPr lang="en-US" smtClean="0"/>
              <a:t>GDPR update</a:t>
            </a:r>
            <a:endParaRPr lang="en-GB" smtClean="0"/>
          </a:p>
        </p:txBody>
      </p:sp>
      <p:sp>
        <p:nvSpPr>
          <p:cNvPr id="43010" name="Content Placeholder 2"/>
          <p:cNvSpPr>
            <a:spLocks noGrp="1"/>
          </p:cNvSpPr>
          <p:nvPr>
            <p:ph idx="1"/>
          </p:nvPr>
        </p:nvSpPr>
        <p:spPr>
          <a:xfrm>
            <a:off x="1371600" y="1501775"/>
            <a:ext cx="10171113" cy="4927600"/>
          </a:xfrm>
        </p:spPr>
        <p:txBody>
          <a:bodyPr/>
          <a:lstStyle/>
          <a:p>
            <a:pPr marL="0" indent="0" eaLnBrk="1" hangingPunct="1">
              <a:buFont typeface="Franklin Gothic Book" pitchFamily="34" charset="0"/>
              <a:buNone/>
            </a:pPr>
            <a:r>
              <a:rPr lang="en-US" smtClean="0"/>
              <a:t>For GDPR Subscriber schools – you have available:</a:t>
            </a:r>
          </a:p>
          <a:p>
            <a:pPr marL="0" indent="0" eaLnBrk="1" hangingPunct="1"/>
            <a:r>
              <a:rPr lang="en-US" smtClean="0"/>
              <a:t> Subject Access Request Policy and Procedures (template) &amp; SAR Form </a:t>
            </a:r>
          </a:p>
          <a:p>
            <a:pPr marL="0" indent="0" eaLnBrk="1" hangingPunct="1"/>
            <a:r>
              <a:rPr lang="en-US" smtClean="0"/>
              <a:t> Data Breach Management Policy (template) and DB Report Form</a:t>
            </a:r>
          </a:p>
          <a:p>
            <a:pPr marL="0" indent="0" eaLnBrk="1" hangingPunct="1"/>
            <a:r>
              <a:rPr lang="en-US" smtClean="0"/>
              <a:t>  Staff Acceptable Use Policy (AUP) Agreement template</a:t>
            </a:r>
          </a:p>
          <a:p>
            <a:pPr marL="0" indent="0" eaLnBrk="1" hangingPunct="1"/>
            <a:r>
              <a:rPr lang="en-US" smtClean="0"/>
              <a:t>  Good practice with passwords </a:t>
            </a:r>
          </a:p>
          <a:p>
            <a:pPr marL="0" indent="0" eaLnBrk="1" hangingPunct="1">
              <a:buFont typeface="Franklin Gothic Book" pitchFamily="34" charset="0"/>
              <a:buNone/>
            </a:pPr>
            <a:endParaRPr lang="en-GB" smtClean="0"/>
          </a:p>
          <a:p>
            <a:pPr marL="0" indent="0" eaLnBrk="1" hangingPunct="1">
              <a:buFont typeface="Franklin Gothic Book" pitchFamily="34" charset="0"/>
              <a:buNone/>
            </a:pPr>
            <a:r>
              <a:rPr lang="en-GB" smtClean="0"/>
              <a:t>Reminder:</a:t>
            </a:r>
          </a:p>
          <a:p>
            <a:pPr marL="0" indent="0" eaLnBrk="1" hangingPunct="1">
              <a:buFont typeface="Franklin Gothic Book" pitchFamily="34" charset="0"/>
              <a:buNone/>
            </a:pPr>
            <a:r>
              <a:rPr lang="en-GB" smtClean="0"/>
              <a:t>RMIntelligence – Audit screen provides information about logins/password failures </a:t>
            </a:r>
          </a:p>
          <a:p>
            <a:pPr marL="0" indent="0" eaLnBrk="1" hangingPunct="1">
              <a:buFont typeface="Franklin Gothic Book" pitchFamily="34" charset="0"/>
              <a:buNone/>
            </a:pPr>
            <a:r>
              <a:rPr lang="en-GB" smtClean="0"/>
              <a:t>CBICT offer advisory visits, Audits and helpdesk questions/advice.</a:t>
            </a:r>
          </a:p>
          <a:p>
            <a:pPr marL="0" indent="0" eaLnBrk="1" hangingPunct="1">
              <a:buFont typeface="Franklin Gothic Book" pitchFamily="34" charset="0"/>
              <a:buNone/>
            </a:pPr>
            <a:r>
              <a:rPr lang="en-GB" smtClean="0"/>
              <a:t>DfE GDPR Toolkit – updated Sept 2018 (link on GDPR News page on </a:t>
            </a:r>
            <a:r>
              <a:rPr lang="en-GB" smtClean="0">
                <a:hlinkClick r:id="rId3"/>
              </a:rPr>
              <a:t>www.cbict.org.uk</a:t>
            </a:r>
            <a:r>
              <a:rPr lang="en-GB" smtClean="0"/>
              <a:t>)  </a:t>
            </a:r>
          </a:p>
          <a:p>
            <a:pPr marL="0" indent="0" eaLnBrk="1" hangingPunct="1">
              <a:buFont typeface="Franklin Gothic Book" pitchFamily="34" charset="0"/>
              <a:buNone/>
            </a:pPr>
            <a:r>
              <a:rPr lang="en-GB" smtClean="0"/>
              <a:t>ICO announced will be updating their guidance on school related matters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p:cNvSpPr>
          <p:nvPr>
            <p:ph type="body" idx="1"/>
          </p:nvPr>
        </p:nvSpPr>
        <p:spPr>
          <a:xfrm>
            <a:off x="1371600" y="1098550"/>
            <a:ext cx="9601200" cy="3581400"/>
          </a:xfrm>
        </p:spPr>
        <p:txBody>
          <a:bodyPr/>
          <a:lstStyle/>
          <a:p>
            <a:pPr>
              <a:lnSpc>
                <a:spcPct val="74000"/>
              </a:lnSpc>
              <a:buFont typeface="Franklin Gothic Book" pitchFamily="34" charset="0"/>
              <a:buNone/>
            </a:pPr>
            <a:endParaRPr lang="en-GB" sz="1800" smtClean="0"/>
          </a:p>
          <a:p>
            <a:pPr algn="ctr">
              <a:lnSpc>
                <a:spcPct val="74000"/>
              </a:lnSpc>
              <a:buFont typeface="Franklin Gothic Book" pitchFamily="34" charset="0"/>
              <a:buNone/>
            </a:pPr>
            <a:r>
              <a:rPr lang="en-GB" sz="3200" smtClean="0"/>
              <a:t>Welcome to Julie Ashwell (HT at Raynsford Lower) </a:t>
            </a:r>
          </a:p>
          <a:p>
            <a:pPr algn="ctr">
              <a:lnSpc>
                <a:spcPct val="74000"/>
              </a:lnSpc>
              <a:buFont typeface="Franklin Gothic Book" pitchFamily="34" charset="0"/>
              <a:buNone/>
            </a:pPr>
            <a:r>
              <a:rPr lang="en-GB" sz="3200" smtClean="0"/>
              <a:t>A HT’s perspective on compliance with GDPR and the school’s journey thus far……</a:t>
            </a:r>
          </a:p>
          <a:p>
            <a:pPr algn="ctr">
              <a:lnSpc>
                <a:spcPct val="74000"/>
              </a:lnSpc>
              <a:buFont typeface="Franklin Gothic Book" pitchFamily="34" charset="0"/>
              <a:buNone/>
            </a:pPr>
            <a:endParaRPr lang="en-GB" sz="3200" b="1" smtClean="0"/>
          </a:p>
          <a:p>
            <a:pPr algn="ctr">
              <a:lnSpc>
                <a:spcPct val="74000"/>
              </a:lnSpc>
              <a:buFont typeface="Franklin Gothic Book" pitchFamily="34" charset="0"/>
              <a:buNone/>
            </a:pPr>
            <a:r>
              <a:rPr lang="en-GB" sz="2400" b="1" smtClean="0"/>
              <a:t>followed by</a:t>
            </a:r>
          </a:p>
          <a:p>
            <a:pPr algn="ctr">
              <a:lnSpc>
                <a:spcPct val="74000"/>
              </a:lnSpc>
              <a:buFont typeface="Franklin Gothic Book" pitchFamily="34" charset="0"/>
              <a:buNone/>
            </a:pPr>
            <a:endParaRPr lang="en-GB" sz="2400" b="1" smtClean="0"/>
          </a:p>
          <a:p>
            <a:pPr algn="ctr">
              <a:lnSpc>
                <a:spcPct val="74000"/>
              </a:lnSpc>
              <a:buFont typeface="Franklin Gothic Book" pitchFamily="34" charset="0"/>
              <a:buNone/>
            </a:pPr>
            <a:r>
              <a:rPr lang="en-GB" sz="3200" b="1" smtClean="0"/>
              <a:t>Coffee break</a:t>
            </a:r>
          </a:p>
          <a:p>
            <a:pPr>
              <a:lnSpc>
                <a:spcPct val="74000"/>
              </a:lnSpc>
              <a:buFont typeface="Franklin Gothic Book" pitchFamily="34" charset="0"/>
              <a:buNone/>
            </a:pPr>
            <a:endParaRPr lang="en-GB" sz="3200" b="1"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a:xfrm>
            <a:off x="1371600" y="1468438"/>
            <a:ext cx="9601200" cy="2887662"/>
          </a:xfrm>
        </p:spPr>
        <p:txBody>
          <a:bodyPr/>
          <a:lstStyle/>
          <a:p>
            <a:pPr algn="ctr"/>
            <a:r>
              <a:rPr lang="en-GB" smtClean="0"/>
              <a:t>Integris Focus </a:t>
            </a:r>
            <a:br>
              <a:rPr lang="en-GB" smtClean="0"/>
            </a:br>
            <a:r>
              <a:rPr lang="en-GB" smtClean="0"/>
              <a:t>with </a:t>
            </a:r>
            <a:br>
              <a:rPr lang="en-GB" smtClean="0"/>
            </a:br>
            <a:r>
              <a:rPr lang="en-GB" smtClean="0"/>
              <a:t>Mark House (RM)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xfrm>
            <a:off x="1371600" y="2447925"/>
            <a:ext cx="9601200" cy="1485900"/>
          </a:xfrm>
        </p:spPr>
        <p:txBody>
          <a:bodyPr/>
          <a:lstStyle/>
          <a:p>
            <a:pPr algn="ctr"/>
            <a:r>
              <a:rPr lang="en-GB" smtClean="0"/>
              <a:t>Roundup, Questions &amp; Close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p:cNvSpPr>
          <p:nvPr>
            <p:ph type="body" idx="4294967295"/>
          </p:nvPr>
        </p:nvSpPr>
        <p:spPr>
          <a:xfrm>
            <a:off x="1173163" y="1184275"/>
            <a:ext cx="9959975" cy="5197475"/>
          </a:xfrm>
        </p:spPr>
        <p:txBody>
          <a:bodyPr/>
          <a:lstStyle/>
          <a:p>
            <a:pPr>
              <a:lnSpc>
                <a:spcPct val="74000"/>
              </a:lnSpc>
            </a:pPr>
            <a:r>
              <a:rPr lang="en-US" sz="1400" b="1" smtClean="0"/>
              <a:t>AGENDA</a:t>
            </a:r>
            <a:endParaRPr lang="en-GB" sz="1400" b="1" smtClean="0"/>
          </a:p>
          <a:p>
            <a:pPr>
              <a:lnSpc>
                <a:spcPct val="74000"/>
              </a:lnSpc>
            </a:pPr>
            <a:r>
              <a:rPr lang="en-GB" sz="1400" b="1" smtClean="0"/>
              <a:t>9.15 - 9.25am</a:t>
            </a:r>
            <a:r>
              <a:rPr lang="en-GB" sz="1400" smtClean="0"/>
              <a:t>     </a:t>
            </a:r>
            <a:r>
              <a:rPr lang="en-GB" sz="1400" b="1" smtClean="0"/>
              <a:t>Welcome</a:t>
            </a:r>
            <a:r>
              <a:rPr lang="en-GB" sz="1400" smtClean="0"/>
              <a:t>, outline of morning and introducing this year’s User Quiz!</a:t>
            </a:r>
            <a:br>
              <a:rPr lang="en-GB" sz="1400" smtClean="0"/>
            </a:br>
            <a:r>
              <a:rPr lang="en-GB" sz="1400" smtClean="0"/>
              <a:t/>
            </a:r>
            <a:br>
              <a:rPr lang="en-GB" sz="1400" smtClean="0"/>
            </a:br>
            <a:r>
              <a:rPr lang="en-GB" sz="1400" b="1" smtClean="0"/>
              <a:t>9.25 – 9.35am    CBICT Support Update – </a:t>
            </a:r>
            <a:r>
              <a:rPr lang="en-GB" sz="1400" i="1" smtClean="0"/>
              <a:t>a roundup of</a:t>
            </a:r>
            <a:r>
              <a:rPr lang="en-GB" sz="1400" b="1" smtClean="0"/>
              <a:t> </a:t>
            </a:r>
            <a:r>
              <a:rPr lang="en-GB" sz="1400" i="1" smtClean="0"/>
              <a:t>our support service </a:t>
            </a:r>
            <a:endParaRPr lang="en-GB" sz="1400" b="1" smtClean="0"/>
          </a:p>
          <a:p>
            <a:pPr>
              <a:lnSpc>
                <a:spcPct val="74000"/>
              </a:lnSpc>
            </a:pPr>
            <a:r>
              <a:rPr lang="en-GB" sz="1400" b="1" smtClean="0"/>
              <a:t>9.35- 9.50am      Census news</a:t>
            </a:r>
            <a:br>
              <a:rPr lang="en-GB" sz="1400" b="1" smtClean="0"/>
            </a:br>
            <a:r>
              <a:rPr lang="en-GB" sz="1400" b="1" smtClean="0"/>
              <a:t>                             Preparing for School and SWF Census 19/20 </a:t>
            </a:r>
            <a:r>
              <a:rPr lang="en-GB" sz="1400" i="1" smtClean="0"/>
              <a:t>– a heads-up on changes and related data matters</a:t>
            </a:r>
            <a:r>
              <a:rPr lang="en-GB" sz="1400" b="1" i="1" smtClean="0"/>
              <a:t/>
            </a:r>
            <a:br>
              <a:rPr lang="en-GB" sz="1400" b="1" i="1" smtClean="0"/>
            </a:br>
            <a:r>
              <a:rPr lang="en-GB" sz="1400" smtClean="0"/>
              <a:t/>
            </a:r>
            <a:br>
              <a:rPr lang="en-GB" sz="1400" smtClean="0"/>
            </a:br>
            <a:r>
              <a:rPr lang="en-GB" sz="1400" b="1" smtClean="0"/>
              <a:t>9.50 – 10.10am    Assessment and the new Quick Analysis graphs</a:t>
            </a:r>
            <a:r>
              <a:rPr lang="en-GB" sz="1400" smtClean="0"/>
              <a:t/>
            </a:r>
            <a:br>
              <a:rPr lang="en-GB" sz="1400" smtClean="0"/>
            </a:br>
            <a:r>
              <a:rPr lang="en-GB" sz="1400" smtClean="0"/>
              <a:t>                           –  overview of processes and getting ready for this term's returns</a:t>
            </a:r>
            <a:br>
              <a:rPr lang="en-GB" sz="1400" smtClean="0"/>
            </a:br>
            <a:r>
              <a:rPr lang="en-GB" sz="1400" smtClean="0"/>
              <a:t>                           –  a brief look at Quick Analysis to see attainment data for whole cohort and groups at a click of a button!</a:t>
            </a:r>
            <a:br>
              <a:rPr lang="en-GB" sz="1400" smtClean="0"/>
            </a:br>
            <a:r>
              <a:rPr lang="en-GB" sz="1400" smtClean="0"/>
              <a:t>                           –  National changes to statutory assessment (MTC, EYFS Baseline, KS1-KS2 Progress) </a:t>
            </a:r>
            <a:br>
              <a:rPr lang="en-GB" sz="1400" smtClean="0"/>
            </a:br>
            <a:r>
              <a:rPr lang="en-GB" sz="1400" smtClean="0"/>
              <a:t/>
            </a:r>
            <a:br>
              <a:rPr lang="en-GB" sz="1400" smtClean="0"/>
            </a:br>
            <a:r>
              <a:rPr lang="en-GB" sz="1400" smtClean="0"/>
              <a:t>                          </a:t>
            </a:r>
            <a:br>
              <a:rPr lang="en-GB" sz="1400" smtClean="0"/>
            </a:br>
            <a:r>
              <a:rPr lang="en-GB" sz="1400" b="1" smtClean="0"/>
              <a:t>10.10 – 10.45am  GDPR focus – a year on…… </a:t>
            </a:r>
            <a:br>
              <a:rPr lang="en-GB" sz="1400" b="1" smtClean="0"/>
            </a:br>
            <a:r>
              <a:rPr lang="en-GB" sz="1400" b="1" smtClean="0"/>
              <a:t>                             </a:t>
            </a:r>
            <a:r>
              <a:rPr lang="en-GB" sz="1400" smtClean="0"/>
              <a:t>– latest information from the ICO </a:t>
            </a:r>
            <a:r>
              <a:rPr lang="en-GB" sz="1400" b="1" i="1" smtClean="0"/>
              <a:t/>
            </a:r>
            <a:br>
              <a:rPr lang="en-GB" sz="1400" b="1" i="1" smtClean="0"/>
            </a:br>
            <a:r>
              <a:rPr lang="en-GB" sz="1400" b="1" i="1" smtClean="0"/>
              <a:t>                            </a:t>
            </a:r>
            <a:r>
              <a:rPr lang="en-GB" sz="1400" smtClean="0"/>
              <a:t>–  A HT’s perspective on the compliance journey</a:t>
            </a:r>
            <a:r>
              <a:rPr lang="en-GB" sz="1400" b="1" i="1" smtClean="0"/>
              <a:t> </a:t>
            </a:r>
            <a:r>
              <a:rPr lang="en-GB" sz="1400" smtClean="0"/>
              <a:t>with Julie Ashwell  (HT at Raynsford Lower)</a:t>
            </a:r>
            <a:endParaRPr lang="en-GB" sz="1400" b="1" smtClean="0"/>
          </a:p>
          <a:p>
            <a:pPr>
              <a:lnSpc>
                <a:spcPct val="74000"/>
              </a:lnSpc>
            </a:pPr>
            <a:r>
              <a:rPr lang="en-GB" sz="1400" b="1" smtClean="0"/>
              <a:t>10.45 – 11.00am   Coffee break and networking</a:t>
            </a:r>
          </a:p>
          <a:p>
            <a:pPr>
              <a:lnSpc>
                <a:spcPct val="74000"/>
              </a:lnSpc>
            </a:pPr>
            <a:r>
              <a:rPr lang="en-GB" sz="1400" b="1" smtClean="0"/>
              <a:t>11.00 – 12.45  Integris focus with Mark House  (RM)</a:t>
            </a:r>
            <a:r>
              <a:rPr lang="en-GB" sz="1400" b="1" i="1" smtClean="0"/>
              <a:t/>
            </a:r>
            <a:br>
              <a:rPr lang="en-GB" sz="1400" b="1" i="1" smtClean="0"/>
            </a:br>
            <a:r>
              <a:rPr lang="en-GB" sz="1400" b="1" smtClean="0"/>
              <a:t>                            Road Map –</a:t>
            </a:r>
            <a:r>
              <a:rPr lang="en-GB" sz="1400" smtClean="0"/>
              <a:t> an update on what’s new now and just around the corner</a:t>
            </a:r>
            <a:r>
              <a:rPr lang="en-GB" sz="1400" i="1" smtClean="0"/>
              <a:t> </a:t>
            </a:r>
            <a:br>
              <a:rPr lang="en-GB" sz="1400" i="1" smtClean="0"/>
            </a:br>
            <a:r>
              <a:rPr lang="en-GB" sz="1400" b="1" i="1" smtClean="0"/>
              <a:t>                            </a:t>
            </a:r>
            <a:r>
              <a:rPr lang="en-GB" sz="1400" b="1" smtClean="0"/>
              <a:t>Training Academy – </a:t>
            </a:r>
            <a:r>
              <a:rPr lang="en-GB" sz="1400" smtClean="0"/>
              <a:t>are you ready to help shape this new feature?</a:t>
            </a:r>
            <a:br>
              <a:rPr lang="en-GB" sz="1400" smtClean="0"/>
            </a:br>
            <a:r>
              <a:rPr lang="en-GB" sz="1400" smtClean="0"/>
              <a:t>                            </a:t>
            </a:r>
            <a:r>
              <a:rPr lang="en-GB" sz="1400" b="1" smtClean="0"/>
              <a:t>Parent Hub</a:t>
            </a:r>
            <a:r>
              <a:rPr lang="en-GB" sz="1400" smtClean="0"/>
              <a:t> – latest developments </a:t>
            </a:r>
            <a:br>
              <a:rPr lang="en-GB" sz="1400" smtClean="0"/>
            </a:br>
            <a:r>
              <a:rPr lang="en-GB" sz="1400" smtClean="0"/>
              <a:t>                            </a:t>
            </a:r>
            <a:r>
              <a:rPr lang="en-GB" sz="1400" b="1" smtClean="0"/>
              <a:t>Integrating Integris with office 365/G Suite</a:t>
            </a:r>
            <a:r>
              <a:rPr lang="en-GB" sz="1400" smtClean="0"/>
              <a:t> – making the hard things easy… </a:t>
            </a:r>
            <a:br>
              <a:rPr lang="en-GB" sz="1400" smtClean="0"/>
            </a:br>
            <a:r>
              <a:rPr lang="en-GB" sz="1400" smtClean="0"/>
              <a:t/>
            </a:r>
            <a:br>
              <a:rPr lang="en-GB" sz="1400" smtClean="0"/>
            </a:br>
            <a:r>
              <a:rPr lang="en-GB" sz="1400" b="1" smtClean="0"/>
              <a:t>12.45 – 1.00pm  Feedback, Roundup &amp; Close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mtClean="0"/>
              <a:t>CBICT Support </a:t>
            </a:r>
          </a:p>
        </p:txBody>
      </p:sp>
      <p:sp>
        <p:nvSpPr>
          <p:cNvPr id="18434" name="Content Placeholder 2"/>
          <p:cNvSpPr>
            <a:spLocks noGrp="1"/>
          </p:cNvSpPr>
          <p:nvPr>
            <p:ph idx="1"/>
          </p:nvPr>
        </p:nvSpPr>
        <p:spPr>
          <a:xfrm>
            <a:off x="1371600" y="1487488"/>
            <a:ext cx="9601200" cy="4913312"/>
          </a:xfrm>
        </p:spPr>
        <p:txBody>
          <a:bodyPr/>
          <a:lstStyle/>
          <a:p>
            <a:pPr eaLnBrk="1" hangingPunct="1">
              <a:lnSpc>
                <a:spcPct val="84000"/>
              </a:lnSpc>
            </a:pPr>
            <a:r>
              <a:rPr lang="en-US" smtClean="0"/>
              <a:t>Enhanced support (Sep – Aug):  Essentials/SWF/Summer Assessment will continue into 2019/20 – flyer will go out after half-term</a:t>
            </a:r>
          </a:p>
          <a:p>
            <a:pPr eaLnBrk="1" hangingPunct="1">
              <a:lnSpc>
                <a:spcPct val="84000"/>
              </a:lnSpc>
            </a:pPr>
            <a:r>
              <a:rPr lang="en-US" smtClean="0"/>
              <a:t>Ist Line Helpdesk (Apr-Mar): </a:t>
            </a:r>
            <a:r>
              <a:rPr lang="en-US" smtClean="0">
                <a:hlinkClick r:id="rId3"/>
              </a:rPr>
              <a:t>cbict999@gmail.com/admin@cbict.org.uk</a:t>
            </a:r>
            <a:r>
              <a:rPr lang="en-US" smtClean="0"/>
              <a:t/>
            </a:r>
            <a:br>
              <a:rPr lang="en-US" smtClean="0"/>
            </a:br>
            <a:r>
              <a:rPr lang="en-US" smtClean="0"/>
              <a:t>Phone: 07484 639404</a:t>
            </a:r>
          </a:p>
          <a:p>
            <a:pPr eaLnBrk="1" hangingPunct="1">
              <a:lnSpc>
                <a:spcPct val="84000"/>
              </a:lnSpc>
            </a:pPr>
            <a:r>
              <a:rPr lang="en-US" smtClean="0"/>
              <a:t>Website:  </a:t>
            </a:r>
            <a:r>
              <a:rPr lang="en-US" smtClean="0">
                <a:hlinkClick r:id="rId4"/>
              </a:rPr>
              <a:t>www.cbict.org.uk</a:t>
            </a:r>
            <a:r>
              <a:rPr lang="en-US" smtClean="0"/>
              <a:t>  (LiteBites and more..)</a:t>
            </a:r>
          </a:p>
          <a:p>
            <a:pPr eaLnBrk="1" hangingPunct="1">
              <a:lnSpc>
                <a:spcPct val="84000"/>
              </a:lnSpc>
            </a:pPr>
            <a:r>
              <a:rPr lang="en-US" smtClean="0"/>
              <a:t>Newsletters via email </a:t>
            </a:r>
          </a:p>
          <a:p>
            <a:pPr eaLnBrk="1" hangingPunct="1">
              <a:lnSpc>
                <a:spcPct val="84000"/>
              </a:lnSpc>
            </a:pPr>
            <a:r>
              <a:rPr lang="en-US" smtClean="0"/>
              <a:t>Annual User Forum</a:t>
            </a:r>
          </a:p>
          <a:p>
            <a:pPr eaLnBrk="1" hangingPunct="1">
              <a:lnSpc>
                <a:spcPct val="84000"/>
              </a:lnSpc>
            </a:pPr>
            <a:r>
              <a:rPr lang="en-US" smtClean="0"/>
              <a:t>RM User Voice – </a:t>
            </a:r>
            <a:r>
              <a:rPr lang="en-US" smtClean="0">
                <a:hlinkClick r:id="rId5"/>
              </a:rPr>
              <a:t>www.integris.uservoice.com</a:t>
            </a:r>
            <a:endParaRPr lang="en-US" smtClean="0"/>
          </a:p>
          <a:p>
            <a:pPr eaLnBrk="1" hangingPunct="1">
              <a:lnSpc>
                <a:spcPct val="84000"/>
              </a:lnSpc>
            </a:pPr>
            <a:r>
              <a:rPr lang="en-US" smtClean="0"/>
              <a:t>RM Newsletter – </a:t>
            </a:r>
            <a:r>
              <a:rPr lang="en-US" smtClean="0">
                <a:hlinkClick r:id="rId6"/>
              </a:rPr>
              <a:t>https://integris.uservoice.com/forums/157700-integris-forum</a:t>
            </a:r>
            <a:endParaRPr lang="en-US" smtClean="0"/>
          </a:p>
          <a:p>
            <a:pPr eaLnBrk="1" hangingPunct="1">
              <a:lnSpc>
                <a:spcPct val="84000"/>
              </a:lnSpc>
            </a:pPr>
            <a:r>
              <a:rPr lang="en-US" smtClean="0"/>
              <a:t>GDPR Support and advisory visits and/or Audit</a:t>
            </a:r>
          </a:p>
          <a:p>
            <a:pPr eaLnBrk="1" hangingPunct="1">
              <a:lnSpc>
                <a:spcPct val="84000"/>
              </a:lnSpc>
            </a:pPr>
            <a:r>
              <a:rPr lang="en-US" smtClean="0"/>
              <a:t>Bespoke training</a:t>
            </a:r>
          </a:p>
          <a:p>
            <a:pPr eaLnBrk="1" hangingPunct="1">
              <a:lnSpc>
                <a:spcPct val="84000"/>
              </a:lnSpc>
            </a:pPr>
            <a:r>
              <a:rPr lang="en-US" smtClean="0"/>
              <a:t>LET US KNOW ANY CHANGES TO EMAIL ADDRESSES.</a:t>
            </a:r>
            <a:br>
              <a:rPr lang="en-US" smtClean="0"/>
            </a:br>
            <a:r>
              <a:rPr lang="en-US" smtClean="0"/>
              <a:t>ARE YOU ON OUR MAILING LIST?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mtClean="0"/>
              <a:t>Census 2019/2020</a:t>
            </a:r>
            <a:br>
              <a:rPr lang="en-US" smtClean="0"/>
            </a:br>
            <a:r>
              <a:rPr lang="en-US" smtClean="0"/>
              <a:t>Reference dates </a:t>
            </a:r>
          </a:p>
        </p:txBody>
      </p:sp>
      <p:sp>
        <p:nvSpPr>
          <p:cNvPr id="20482" name="Content Placeholder 2"/>
          <p:cNvSpPr>
            <a:spLocks noGrp="1"/>
          </p:cNvSpPr>
          <p:nvPr>
            <p:ph idx="1"/>
          </p:nvPr>
        </p:nvSpPr>
        <p:spPr/>
        <p:txBody>
          <a:bodyPr/>
          <a:lstStyle/>
          <a:p>
            <a:pPr eaLnBrk="1" hangingPunct="1"/>
            <a:r>
              <a:rPr lang="en-US" b="1" smtClean="0"/>
              <a:t>School Census</a:t>
            </a:r>
          </a:p>
          <a:p>
            <a:pPr lvl="1" eaLnBrk="1" hangingPunct="1"/>
            <a:r>
              <a:rPr lang="en-US" smtClean="0"/>
              <a:t>Autumn – Thu 3</a:t>
            </a:r>
            <a:r>
              <a:rPr lang="en-US" baseline="30000" smtClean="0"/>
              <a:t>rd</a:t>
            </a:r>
            <a:r>
              <a:rPr lang="en-US" smtClean="0"/>
              <a:t> October 2019</a:t>
            </a:r>
          </a:p>
          <a:p>
            <a:pPr lvl="1" eaLnBrk="1" hangingPunct="1"/>
            <a:r>
              <a:rPr lang="en-US" smtClean="0"/>
              <a:t>Spring – Thu 16</a:t>
            </a:r>
            <a:r>
              <a:rPr lang="en-US" baseline="30000" smtClean="0"/>
              <a:t>th</a:t>
            </a:r>
            <a:r>
              <a:rPr lang="en-US" smtClean="0"/>
              <a:t> January 2020</a:t>
            </a:r>
          </a:p>
          <a:p>
            <a:pPr lvl="1" eaLnBrk="1" hangingPunct="1"/>
            <a:r>
              <a:rPr lang="en-US" smtClean="0"/>
              <a:t>Summer – Thu 21</a:t>
            </a:r>
            <a:r>
              <a:rPr lang="en-US" baseline="30000" smtClean="0"/>
              <a:t>st</a:t>
            </a:r>
            <a:r>
              <a:rPr lang="en-US" smtClean="0"/>
              <a:t> May 2020</a:t>
            </a:r>
          </a:p>
          <a:p>
            <a:pPr eaLnBrk="1" hangingPunct="1"/>
            <a:endParaRPr lang="en-US" smtClean="0"/>
          </a:p>
          <a:p>
            <a:pPr eaLnBrk="1" hangingPunct="1"/>
            <a:r>
              <a:rPr lang="en-US" b="1" smtClean="0"/>
              <a:t>SWF Census</a:t>
            </a:r>
          </a:p>
          <a:p>
            <a:pPr lvl="1" eaLnBrk="1" hangingPunct="1"/>
            <a:r>
              <a:rPr lang="en-US" smtClean="0"/>
              <a:t>Thu 7</a:t>
            </a:r>
            <a:r>
              <a:rPr lang="en-US" baseline="30000" smtClean="0"/>
              <a:t>th</a:t>
            </a:r>
            <a:r>
              <a:rPr lang="en-US" smtClean="0"/>
              <a:t> November 2019  (deadline for submission 6</a:t>
            </a:r>
            <a:r>
              <a:rPr lang="en-US" baseline="30000" smtClean="0"/>
              <a:t>th</a:t>
            </a:r>
            <a:r>
              <a:rPr lang="en-US" smtClean="0"/>
              <a:t> Dec 2019)</a:t>
            </a:r>
            <a:br>
              <a:rPr lang="en-US" smtClean="0"/>
            </a:br>
            <a:endParaRPr lang="en-US" smtClean="0"/>
          </a:p>
          <a:p>
            <a:pPr lvl="1" eaLnBrk="1" hangingPunct="1">
              <a:buFont typeface="Franklin Gothic Book" pitchFamily="34" charset="0"/>
              <a:buNone/>
            </a:pPr>
            <a:r>
              <a:rPr lang="en-US" smtClean="0"/>
              <a:t>(Pupil Premium Download for 2019/20 financial year due in July)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371600" y="685800"/>
            <a:ext cx="9601200" cy="746125"/>
          </a:xfrm>
        </p:spPr>
        <p:txBody>
          <a:bodyPr/>
          <a:lstStyle/>
          <a:p>
            <a:pPr eaLnBrk="1" hangingPunct="1"/>
            <a:r>
              <a:rPr lang="en-US" smtClean="0"/>
              <a:t>School Census 2019/20</a:t>
            </a:r>
          </a:p>
        </p:txBody>
      </p:sp>
      <p:sp>
        <p:nvSpPr>
          <p:cNvPr id="22530" name="Content Placeholder 2"/>
          <p:cNvSpPr>
            <a:spLocks noGrp="1"/>
          </p:cNvSpPr>
          <p:nvPr>
            <p:ph idx="1"/>
          </p:nvPr>
        </p:nvSpPr>
        <p:spPr>
          <a:xfrm>
            <a:off x="1371600" y="1431925"/>
            <a:ext cx="9909175" cy="4968875"/>
          </a:xfrm>
        </p:spPr>
        <p:txBody>
          <a:bodyPr/>
          <a:lstStyle/>
          <a:p>
            <a:pPr marL="0" indent="0">
              <a:lnSpc>
                <a:spcPct val="80000"/>
              </a:lnSpc>
              <a:spcBef>
                <a:spcPct val="0"/>
              </a:spcBef>
              <a:spcAft>
                <a:spcPct val="0"/>
              </a:spcAft>
              <a:buFont typeface="Franklin Gothic Book" pitchFamily="34" charset="0"/>
              <a:buNone/>
            </a:pPr>
            <a:r>
              <a:rPr lang="en-US" altLang="en-US" sz="1700" b="1" smtClean="0">
                <a:solidFill>
                  <a:srgbClr val="0F4F72"/>
                </a:solidFill>
                <a:latin typeface="Arial" charset="0"/>
                <a:cs typeface="Arial" charset="0"/>
              </a:rPr>
              <a:t>New data item </a:t>
            </a:r>
            <a:endParaRPr lang="en-US" altLang="en-US" sz="1400" smtClean="0">
              <a:solidFill>
                <a:schemeClr val="tx1"/>
              </a:solidFill>
            </a:endParaRPr>
          </a:p>
          <a:p>
            <a:pPr marL="0" indent="0" eaLnBrk="1" hangingPunct="1">
              <a:buFont typeface="Franklin Gothic Book" pitchFamily="34" charset="0"/>
              <a:buNone/>
            </a:pPr>
            <a:r>
              <a:rPr lang="en-GB" sz="1800" b="1" smtClean="0">
                <a:latin typeface="Arial" charset="0"/>
              </a:rPr>
              <a:t>Class Activity (Jan): </a:t>
            </a:r>
            <a:br>
              <a:rPr lang="en-GB" sz="1800" b="1" smtClean="0">
                <a:latin typeface="Arial" charset="0"/>
              </a:rPr>
            </a:br>
            <a:r>
              <a:rPr lang="en-GB" sz="1800" b="1" smtClean="0">
                <a:latin typeface="Arial" charset="0"/>
              </a:rPr>
              <a:t>For Lower/Primary schools -   only </a:t>
            </a:r>
            <a:r>
              <a:rPr lang="en-GB" sz="1800" smtClean="0">
                <a:latin typeface="Arial" charset="0"/>
              </a:rPr>
              <a:t>where a key stage 1 and / or a reception class reports 31 or more pupils per teacher the schools must record where this is due to: </a:t>
            </a:r>
            <a:br>
              <a:rPr lang="en-GB" sz="1800" smtClean="0">
                <a:latin typeface="Arial" charset="0"/>
              </a:rPr>
            </a:br>
            <a:r>
              <a:rPr lang="en-GB" sz="1800" smtClean="0">
                <a:latin typeface="Arial" charset="0"/>
              </a:rPr>
              <a:t>• a teacher being on PPA or Learning Manager Time (LMT) and the class is being supervised by a teaching assistant </a:t>
            </a:r>
          </a:p>
          <a:p>
            <a:pPr marL="0" indent="0" eaLnBrk="1" hangingPunct="1">
              <a:buFont typeface="Franklin Gothic Book" pitchFamily="34" charset="0"/>
              <a:buNone/>
            </a:pPr>
            <a:r>
              <a:rPr lang="en-GB" sz="1800" b="1" smtClean="0">
                <a:latin typeface="Arial" charset="0"/>
              </a:rPr>
              <a:t>Exclusions</a:t>
            </a:r>
            <a:br>
              <a:rPr lang="en-GB" sz="1800" b="1" smtClean="0">
                <a:latin typeface="Arial" charset="0"/>
              </a:rPr>
            </a:br>
            <a:r>
              <a:rPr lang="en-US" altLang="en-US" sz="1700" b="1" smtClean="0">
                <a:solidFill>
                  <a:srgbClr val="0F4F72"/>
                </a:solidFill>
                <a:latin typeface="Arial" charset="0"/>
                <a:cs typeface="Arial" charset="0"/>
              </a:rPr>
              <a:t>Exclusions data collected for one term in arrears (brought in line with Attendance)</a:t>
            </a:r>
          </a:p>
          <a:p>
            <a:pPr marL="0" indent="0" eaLnBrk="1" hangingPunct="1"/>
            <a:r>
              <a:rPr lang="en-GB" sz="1800" smtClean="0">
                <a:latin typeface="Arial" charset="0"/>
              </a:rPr>
              <a:t> Removal of the Lunchtime – ‘LNCH’ category for exclusions from autumn 2019. </a:t>
            </a:r>
            <a:br>
              <a:rPr lang="en-GB" sz="1800" smtClean="0">
                <a:latin typeface="Arial" charset="0"/>
              </a:rPr>
            </a:br>
            <a:endParaRPr lang="en-GB" sz="1800" smtClean="0">
              <a:latin typeface="Arial" charset="0"/>
            </a:endParaRPr>
          </a:p>
          <a:p>
            <a:pPr marL="0" indent="0" eaLnBrk="1" hangingPunct="1">
              <a:buFont typeface="Franklin Gothic Book" pitchFamily="34" charset="0"/>
              <a:buNone/>
            </a:pPr>
            <a:r>
              <a:rPr lang="en-US" altLang="en-US" sz="1700" b="1" smtClean="0">
                <a:solidFill>
                  <a:srgbClr val="0F4F72"/>
                </a:solidFill>
                <a:latin typeface="Arial" charset="0"/>
                <a:cs typeface="Arial" charset="0"/>
              </a:rPr>
              <a:t>New data items </a:t>
            </a:r>
            <a:endParaRPr lang="en-GB" sz="1800" smtClean="0">
              <a:latin typeface="Arial" charset="0"/>
            </a:endParaRPr>
          </a:p>
          <a:p>
            <a:pPr marL="0" indent="0">
              <a:lnSpc>
                <a:spcPct val="80000"/>
              </a:lnSpc>
              <a:spcBef>
                <a:spcPct val="0"/>
              </a:spcBef>
              <a:spcAft>
                <a:spcPct val="0"/>
              </a:spcAft>
              <a:buFont typeface="Franklin Gothic Book" pitchFamily="34" charset="0"/>
              <a:buNone/>
            </a:pPr>
            <a:r>
              <a:rPr lang="en-US" altLang="en-US" sz="1800" b="1" smtClean="0">
                <a:solidFill>
                  <a:schemeClr val="tx1"/>
                </a:solidFill>
                <a:latin typeface="Arial" charset="0"/>
                <a:cs typeface="Arial" charset="0"/>
              </a:rPr>
              <a:t>Exclusion review date </a:t>
            </a:r>
            <a:endParaRPr lang="en-US" altLang="en-US" sz="1800" smtClean="0">
              <a:solidFill>
                <a:schemeClr val="tx1"/>
              </a:solidFill>
              <a:latin typeface="Arial" charset="0"/>
            </a:endParaRPr>
          </a:p>
          <a:p>
            <a:pPr marL="0" indent="0">
              <a:lnSpc>
                <a:spcPct val="80000"/>
              </a:lnSpc>
              <a:spcBef>
                <a:spcPct val="0"/>
              </a:spcBef>
              <a:spcAft>
                <a:spcPct val="0"/>
              </a:spcAft>
              <a:buFont typeface="Franklin Gothic Book" pitchFamily="34" charset="0"/>
              <a:buNone/>
            </a:pPr>
            <a:r>
              <a:rPr lang="en-US" altLang="en-US" sz="1800" b="1" smtClean="0">
                <a:solidFill>
                  <a:schemeClr val="tx1"/>
                </a:solidFill>
                <a:latin typeface="Arial" charset="0"/>
                <a:cs typeface="Arial" charset="0"/>
              </a:rPr>
              <a:t>Exclusion review result </a:t>
            </a:r>
            <a:endParaRPr lang="en-US" altLang="en-US" sz="1800" smtClean="0">
              <a:solidFill>
                <a:schemeClr val="tx1"/>
              </a:solidFill>
              <a:latin typeface="Arial" charset="0"/>
            </a:endParaRPr>
          </a:p>
          <a:p>
            <a:pPr marL="0" indent="0">
              <a:lnSpc>
                <a:spcPct val="80000"/>
              </a:lnSpc>
              <a:spcBef>
                <a:spcPct val="0"/>
              </a:spcBef>
              <a:spcAft>
                <a:spcPct val="0"/>
              </a:spcAft>
              <a:buFont typeface="Franklin Gothic Book" pitchFamily="34" charset="0"/>
              <a:buNone/>
            </a:pPr>
            <a:r>
              <a:rPr lang="en-US" altLang="en-US" sz="1800" b="1" smtClean="0">
                <a:solidFill>
                  <a:schemeClr val="tx1"/>
                </a:solidFill>
                <a:latin typeface="Arial" charset="0"/>
                <a:cs typeface="Arial" charset="0"/>
              </a:rPr>
              <a:t>Exclusion reinstatement date </a:t>
            </a:r>
            <a:endParaRPr lang="en-US" altLang="en-US" sz="1800" smtClean="0">
              <a:solidFill>
                <a:schemeClr val="tx1"/>
              </a:solidFill>
              <a:latin typeface="Arial" charset="0"/>
            </a:endParaRPr>
          </a:p>
          <a:p>
            <a:pPr marL="0" indent="0">
              <a:lnSpc>
                <a:spcPct val="80000"/>
              </a:lnSpc>
              <a:spcBef>
                <a:spcPct val="0"/>
              </a:spcBef>
              <a:spcAft>
                <a:spcPct val="0"/>
              </a:spcAft>
              <a:buFont typeface="Franklin Gothic Book" pitchFamily="34" charset="0"/>
              <a:buNone/>
            </a:pPr>
            <a:r>
              <a:rPr lang="en-US" altLang="en-US" sz="1800" b="1" smtClean="0">
                <a:solidFill>
                  <a:schemeClr val="tx1"/>
                </a:solidFill>
                <a:latin typeface="Arial" charset="0"/>
                <a:cs typeface="Arial" charset="0"/>
              </a:rPr>
              <a:t>Exclusion review SEN expert for independent panels only - </a:t>
            </a:r>
            <a:r>
              <a:rPr lang="en-US" altLang="en-US" sz="1800" smtClean="0">
                <a:solidFill>
                  <a:schemeClr val="tx1"/>
                </a:solidFill>
                <a:latin typeface="Arial" charset="0"/>
              </a:rPr>
              <a:t>whether a SEN expert was requested</a:t>
            </a:r>
          </a:p>
          <a:p>
            <a:pPr marL="0" indent="0">
              <a:lnSpc>
                <a:spcPct val="80000"/>
              </a:lnSpc>
              <a:spcBef>
                <a:spcPct val="0"/>
              </a:spcBef>
              <a:spcAft>
                <a:spcPct val="0"/>
              </a:spcAft>
              <a:buFont typeface="Franklin Gothic Book" pitchFamily="34" charset="0"/>
              <a:buNone/>
            </a:pPr>
            <a:endParaRPr lang="en-US" sz="1800" smtClean="0">
              <a:latin typeface="Arial" charset="0"/>
            </a:endParaRPr>
          </a:p>
        </p:txBody>
      </p:sp>
      <p:sp>
        <p:nvSpPr>
          <p:cNvPr id="22531" name="TextBox 4"/>
          <p:cNvSpPr txBox="1">
            <a:spLocks noChangeArrowheads="1"/>
          </p:cNvSpPr>
          <p:nvPr/>
        </p:nvSpPr>
        <p:spPr bwMode="auto">
          <a:xfrm>
            <a:off x="8926513" y="279400"/>
            <a:ext cx="185737" cy="368300"/>
          </a:xfrm>
          <a:prstGeom prst="rect">
            <a:avLst/>
          </a:prstGeom>
          <a:noFill/>
          <a:ln w="9525">
            <a:noFill/>
            <a:miter lim="800000"/>
            <a:headEnd/>
            <a:tailEnd/>
          </a:ln>
        </p:spPr>
        <p:txBody>
          <a:bodyPr wrap="none">
            <a:spAutoFit/>
          </a:bodyPr>
          <a:lstStyle/>
          <a:p>
            <a:endParaRPr lang="en-GB" sz="1800">
              <a:latin typeface="Franklin Gothic Book" pitchFamily="34" charset="0"/>
            </a:endParaRPr>
          </a:p>
        </p:txBody>
      </p:sp>
      <p:sp>
        <p:nvSpPr>
          <p:cNvPr id="22532" name="Rectangle 6"/>
          <p:cNvSpPr>
            <a:spLocks noChangeArrowheads="1"/>
          </p:cNvSpPr>
          <p:nvPr/>
        </p:nvSpPr>
        <p:spPr bwMode="auto">
          <a:xfrm>
            <a:off x="152400" y="196850"/>
            <a:ext cx="184150" cy="368300"/>
          </a:xfrm>
          <a:prstGeom prst="rect">
            <a:avLst/>
          </a:prstGeom>
          <a:noFill/>
          <a:ln w="9525">
            <a:noFill/>
            <a:miter lim="800000"/>
            <a:headEnd/>
            <a:tailEnd/>
          </a:ln>
        </p:spPr>
        <p:txBody>
          <a:bodyPr wrap="none" anchor="ctr">
            <a:spAutoFit/>
          </a:bodyPr>
          <a:lstStyle/>
          <a:p>
            <a:pPr defTabSz="914400" eaLnBrk="0" hangingPunct="0"/>
            <a:endParaRPr lang="en-US" altLang="en-US" sz="1800"/>
          </a:p>
        </p:txBody>
      </p:sp>
      <p:pic>
        <p:nvPicPr>
          <p:cNvPr id="22533" name="Picture 7" descr="page11image16424"/>
          <p:cNvPicPr>
            <a:picLocks noChangeAspect="1" noChangeArrowheads="1"/>
          </p:cNvPicPr>
          <p:nvPr/>
        </p:nvPicPr>
        <p:blipFill>
          <a:blip r:embed="rId3"/>
          <a:srcRect/>
          <a:stretch>
            <a:fillRect/>
          </a:stretch>
        </p:blipFill>
        <p:spPr bwMode="auto">
          <a:xfrm>
            <a:off x="244475" y="396875"/>
            <a:ext cx="584200" cy="12700"/>
          </a:xfrm>
          <a:prstGeom prst="rect">
            <a:avLst/>
          </a:prstGeom>
          <a:noFill/>
          <a:ln w="9525">
            <a:noFill/>
            <a:miter lim="800000"/>
            <a:headEnd/>
            <a:tailEnd/>
          </a:ln>
        </p:spPr>
      </p:pic>
      <p:pic>
        <p:nvPicPr>
          <p:cNvPr id="22534" name="Picture 8" descr="page11image16584"/>
          <p:cNvPicPr>
            <a:picLocks noChangeAspect="1" noChangeArrowheads="1"/>
          </p:cNvPicPr>
          <p:nvPr/>
        </p:nvPicPr>
        <p:blipFill>
          <a:blip r:embed="rId3"/>
          <a:srcRect/>
          <a:stretch>
            <a:fillRect/>
          </a:stretch>
        </p:blipFill>
        <p:spPr bwMode="auto">
          <a:xfrm>
            <a:off x="244475" y="396875"/>
            <a:ext cx="584200" cy="12700"/>
          </a:xfrm>
          <a:prstGeom prst="rect">
            <a:avLst/>
          </a:prstGeom>
          <a:noFill/>
          <a:ln w="9525">
            <a:noFill/>
            <a:miter lim="800000"/>
            <a:headEnd/>
            <a:tailEnd/>
          </a:ln>
        </p:spPr>
      </p:pic>
      <p:pic>
        <p:nvPicPr>
          <p:cNvPr id="22535" name="Picture 9" descr="page11image16744"/>
          <p:cNvPicPr>
            <a:picLocks noChangeAspect="1" noChangeArrowheads="1"/>
          </p:cNvPicPr>
          <p:nvPr/>
        </p:nvPicPr>
        <p:blipFill>
          <a:blip r:embed="rId4"/>
          <a:srcRect/>
          <a:stretch>
            <a:fillRect/>
          </a:stretch>
        </p:blipFill>
        <p:spPr bwMode="auto">
          <a:xfrm>
            <a:off x="244475" y="396875"/>
            <a:ext cx="342900" cy="12700"/>
          </a:xfrm>
          <a:prstGeom prst="rect">
            <a:avLst/>
          </a:prstGeom>
          <a:noFill/>
          <a:ln w="9525">
            <a:noFill/>
            <a:miter lim="800000"/>
            <a:headEnd/>
            <a:tailEnd/>
          </a:ln>
        </p:spPr>
      </p:pic>
      <p:pic>
        <p:nvPicPr>
          <p:cNvPr id="22536" name="Picture 10" descr="page11image16904"/>
          <p:cNvPicPr>
            <a:picLocks noChangeAspect="1" noChangeArrowheads="1"/>
          </p:cNvPicPr>
          <p:nvPr/>
        </p:nvPicPr>
        <p:blipFill>
          <a:blip r:embed="rId5"/>
          <a:srcRect/>
          <a:stretch>
            <a:fillRect/>
          </a:stretch>
        </p:blipFill>
        <p:spPr bwMode="auto">
          <a:xfrm>
            <a:off x="244475" y="396875"/>
            <a:ext cx="342900" cy="12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p:cNvSpPr>
          <p:nvPr>
            <p:ph type="body" idx="1"/>
          </p:nvPr>
        </p:nvSpPr>
        <p:spPr/>
        <p:txBody>
          <a:bodyPr/>
          <a:lstStyle/>
          <a:p>
            <a:pPr eaLnBrk="1" hangingPunct="1"/>
            <a:r>
              <a:rPr lang="en-GB" smtClean="0"/>
              <a:t>For permanent exclusions ONLY during the 2019 / 20 academic year, exclusion reviews (governor) and independent review panels (IRP) are to be reported </a:t>
            </a:r>
            <a:r>
              <a:rPr lang="en-GB" b="1" smtClean="0"/>
              <a:t>from the</a:t>
            </a:r>
            <a:r>
              <a:rPr lang="en-GB" smtClean="0"/>
              <a:t> </a:t>
            </a:r>
            <a:r>
              <a:rPr lang="en-GB" b="1" smtClean="0"/>
              <a:t>spring (Jan) 2020 census</a:t>
            </a:r>
            <a:r>
              <a:rPr lang="en-GB" smtClean="0"/>
              <a:t>. Where both governor review and IRP taken place – only the </a:t>
            </a:r>
            <a:r>
              <a:rPr lang="en-GB" b="1" smtClean="0"/>
              <a:t>final </a:t>
            </a:r>
            <a:r>
              <a:rPr lang="en-GB" smtClean="0"/>
              <a:t>outcome is to be recorded (as per code list).  </a:t>
            </a:r>
          </a:p>
          <a:p>
            <a:pPr eaLnBrk="1" hangingPunct="1"/>
            <a:r>
              <a:rPr lang="en-GB" smtClean="0"/>
              <a:t>The exclusion </a:t>
            </a:r>
            <a:r>
              <a:rPr lang="en-GB" b="1" smtClean="0"/>
              <a:t>review date</a:t>
            </a:r>
            <a:r>
              <a:rPr lang="en-GB" smtClean="0"/>
              <a:t> and exclusion </a:t>
            </a:r>
            <a:r>
              <a:rPr lang="en-GB" b="1" smtClean="0"/>
              <a:t>reinstatement date</a:t>
            </a:r>
            <a:r>
              <a:rPr lang="en-GB" smtClean="0"/>
              <a:t> (where applicable) should also be recorded </a:t>
            </a:r>
          </a:p>
          <a:p>
            <a:pPr eaLnBrk="1" hangingPunct="1"/>
            <a:r>
              <a:rPr lang="en-GB" smtClean="0"/>
              <a:t>Additionally for </a:t>
            </a:r>
            <a:r>
              <a:rPr lang="en-GB" b="1" smtClean="0"/>
              <a:t>IRP</a:t>
            </a:r>
            <a:r>
              <a:rPr lang="en-GB" smtClean="0"/>
              <a:t> </a:t>
            </a:r>
            <a:r>
              <a:rPr lang="en-GB" b="1" smtClean="0"/>
              <a:t>only </a:t>
            </a:r>
            <a:r>
              <a:rPr lang="en-GB" smtClean="0"/>
              <a:t>- schools must also record if an SEN expert was requested during the review. This should be recorded as ‘Y’ if requested and ‘N’ if not requested. </a:t>
            </a:r>
          </a:p>
          <a:p>
            <a:pPr eaLnBrk="1" hangingPunct="1"/>
            <a:r>
              <a:rPr lang="en-GB" smtClean="0"/>
              <a:t>No information re review panels is collected for fixed term exclusions</a:t>
            </a:r>
          </a:p>
        </p:txBody>
      </p:sp>
      <p:sp>
        <p:nvSpPr>
          <p:cNvPr id="24578" name="Title 1"/>
          <p:cNvSpPr>
            <a:spLocks noGrp="1"/>
          </p:cNvSpPr>
          <p:nvPr>
            <p:ph type="title"/>
          </p:nvPr>
        </p:nvSpPr>
        <p:spPr>
          <a:xfrm>
            <a:off x="1371600" y="685800"/>
            <a:ext cx="9601200" cy="750888"/>
          </a:xfrm>
        </p:spPr>
        <p:txBody>
          <a:bodyPr/>
          <a:lstStyle/>
          <a:p>
            <a:pPr eaLnBrk="1" hangingPunct="1"/>
            <a:r>
              <a:rPr lang="en-US" smtClean="0"/>
              <a:t>School Census 2019/20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371600" y="685800"/>
            <a:ext cx="9601200" cy="806450"/>
          </a:xfrm>
        </p:spPr>
        <p:txBody>
          <a:bodyPr/>
          <a:lstStyle/>
          <a:p>
            <a:pPr eaLnBrk="1" hangingPunct="1"/>
            <a:r>
              <a:rPr lang="en-US" smtClean="0"/>
              <a:t>School Census 2019/20</a:t>
            </a:r>
          </a:p>
        </p:txBody>
      </p:sp>
      <p:graphicFrame>
        <p:nvGraphicFramePr>
          <p:cNvPr id="33868" name="Group 76"/>
          <p:cNvGraphicFramePr>
            <a:graphicFrameLocks noGrp="1"/>
          </p:cNvGraphicFramePr>
          <p:nvPr>
            <p:ph sz="half" idx="2"/>
          </p:nvPr>
        </p:nvGraphicFramePr>
        <p:xfrm>
          <a:off x="1690688" y="2243138"/>
          <a:ext cx="9888537" cy="3825875"/>
        </p:xfrm>
        <a:graphic>
          <a:graphicData uri="http://schemas.openxmlformats.org/drawingml/2006/table">
            <a:tbl>
              <a:tblPr/>
              <a:tblGrid>
                <a:gridCol w="622300"/>
                <a:gridCol w="9266237"/>
              </a:tblGrid>
              <a:tr h="309563">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Exclusion upheld by initial governor review (confirmed)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Exclusion upheld by governing body after independent review panel recommended governing board to reconsider reinstatement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Exclusion upheld by governing body after independent review panel directed governing board to reconsider reinstatement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Exclusion upheld by independent review panel (confirmed)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Pupil accepted reinstatement after initial governor review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Pupil accepted offer of reinstatement after independent review panel recommended governing board to reconsider reinstatement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Pupil accepted offer of reinstatement after independent review panel directed governing board to reconsider reinstatement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4000"/>
                        </a:lnSpc>
                        <a:spcBef>
                          <a:spcPts val="1000"/>
                        </a:spcBef>
                        <a:spcAft>
                          <a:spcPts val="200"/>
                        </a:spcAft>
                        <a:buClrTx/>
                        <a:buSzTx/>
                        <a:buFont typeface="Franklin Gothic Book" pitchFamily="34" charset="0"/>
                        <a:buNone/>
                        <a:tabLst/>
                      </a:pPr>
                      <a:r>
                        <a:rPr kumimoji="0" lang="en-GB" sz="1800" b="0" i="0" u="none" strike="noStrike" cap="none" normalizeH="0" baseline="0" smtClean="0">
                          <a:ln>
                            <a:noFill/>
                          </a:ln>
                          <a:solidFill>
                            <a:schemeClr val="tx2"/>
                          </a:solidFill>
                          <a:effectLst/>
                          <a:latin typeface="Franklin Gothic Book" pitchFamily="34" charset="0"/>
                        </a:rPr>
                        <a:t>Pupil declined reinstatement after initial governor review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655" name="Text Box 72"/>
          <p:cNvSpPr txBox="1">
            <a:spLocks noChangeArrowheads="1"/>
          </p:cNvSpPr>
          <p:nvPr/>
        </p:nvSpPr>
        <p:spPr bwMode="auto">
          <a:xfrm>
            <a:off x="1550988" y="1316038"/>
            <a:ext cx="3384550" cy="366712"/>
          </a:xfrm>
          <a:prstGeom prst="rect">
            <a:avLst/>
          </a:prstGeom>
          <a:noFill/>
          <a:ln w="9525">
            <a:noFill/>
            <a:miter lim="800000"/>
            <a:headEnd/>
            <a:tailEnd/>
          </a:ln>
        </p:spPr>
        <p:txBody>
          <a:bodyPr>
            <a:spAutoFit/>
          </a:bodyPr>
          <a:lstStyle/>
          <a:p>
            <a:pPr defTabSz="914400">
              <a:spcBef>
                <a:spcPct val="50000"/>
              </a:spcBef>
            </a:pPr>
            <a:endParaRPr lang="en-GB" sz="1800"/>
          </a:p>
        </p:txBody>
      </p:sp>
      <p:sp>
        <p:nvSpPr>
          <p:cNvPr id="26656" name="Text Box 74"/>
          <p:cNvSpPr txBox="1">
            <a:spLocks noChangeArrowheads="1"/>
          </p:cNvSpPr>
          <p:nvPr/>
        </p:nvSpPr>
        <p:spPr bwMode="auto">
          <a:xfrm>
            <a:off x="1503363" y="1876425"/>
            <a:ext cx="5457825" cy="366713"/>
          </a:xfrm>
          <a:prstGeom prst="rect">
            <a:avLst/>
          </a:prstGeom>
          <a:noFill/>
          <a:ln w="9525">
            <a:noFill/>
            <a:miter lim="800000"/>
            <a:headEnd/>
            <a:tailEnd/>
          </a:ln>
        </p:spPr>
        <p:txBody>
          <a:bodyPr>
            <a:spAutoFit/>
          </a:bodyPr>
          <a:lstStyle/>
          <a:p>
            <a:pPr defTabSz="914400">
              <a:spcBef>
                <a:spcPct val="50000"/>
              </a:spcBef>
            </a:pPr>
            <a:r>
              <a:rPr lang="en-GB" sz="1800" b="1"/>
              <a:t>Exclusion Reviews</a:t>
            </a:r>
            <a:r>
              <a:rPr lang="en-GB" sz="1800"/>
              <a:t> – Final outcomes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a:xfrm>
            <a:off x="1371600" y="685800"/>
            <a:ext cx="9601200" cy="881063"/>
          </a:xfrm>
        </p:spPr>
        <p:txBody>
          <a:bodyPr/>
          <a:lstStyle/>
          <a:p>
            <a:pPr eaLnBrk="1" hangingPunct="1"/>
            <a:r>
              <a:rPr lang="en-GB" smtClean="0"/>
              <a:t>SWF Census changes 2019</a:t>
            </a:r>
          </a:p>
        </p:txBody>
      </p:sp>
      <p:sp>
        <p:nvSpPr>
          <p:cNvPr id="28674" name="Rectangle 3"/>
          <p:cNvSpPr>
            <a:spLocks noGrp="1"/>
          </p:cNvSpPr>
          <p:nvPr>
            <p:ph type="body" idx="1"/>
          </p:nvPr>
        </p:nvSpPr>
        <p:spPr>
          <a:xfrm>
            <a:off x="1371600" y="1716088"/>
            <a:ext cx="9601200" cy="4151312"/>
          </a:xfrm>
        </p:spPr>
        <p:txBody>
          <a:bodyPr/>
          <a:lstStyle/>
          <a:p>
            <a:pPr eaLnBrk="1" hangingPunct="1"/>
            <a:endParaRPr lang="en-GB" smtClean="0"/>
          </a:p>
          <a:p>
            <a:pPr eaLnBrk="1" hangingPunct="1"/>
            <a:r>
              <a:rPr lang="en-GB" smtClean="0"/>
              <a:t>'Graduate Teacher Programme' has been removed from the codeset for QTS Route </a:t>
            </a:r>
          </a:p>
          <a:p>
            <a:pPr eaLnBrk="1" hangingPunct="1"/>
            <a:r>
              <a:rPr lang="en-GB" smtClean="0"/>
              <a:t>A new post of </a:t>
            </a:r>
            <a:r>
              <a:rPr lang="en-GB" b="1" smtClean="0"/>
              <a:t>'Apprentice Teacher</a:t>
            </a:r>
            <a:r>
              <a:rPr lang="en-GB" smtClean="0"/>
              <a:t>' which will have all the same data requirements of existing teacher posts, </a:t>
            </a:r>
          </a:p>
          <a:p>
            <a:pPr eaLnBrk="1" hangingPunct="1"/>
            <a:r>
              <a:rPr lang="en-GB" smtClean="0"/>
              <a:t>New </a:t>
            </a:r>
            <a:r>
              <a:rPr lang="en-GB" b="1" smtClean="0"/>
              <a:t>POSTS</a:t>
            </a:r>
            <a:r>
              <a:rPr lang="en-GB" smtClean="0"/>
              <a:t> of </a:t>
            </a:r>
            <a:r>
              <a:rPr lang="en-GB" b="1" smtClean="0"/>
              <a:t>'Leadership - Non Teacher</a:t>
            </a:r>
            <a:r>
              <a:rPr lang="en-GB" smtClean="0"/>
              <a:t>' (Code 'LNT') and </a:t>
            </a:r>
            <a:r>
              <a:rPr lang="en-GB" b="1" smtClean="0"/>
              <a:t>'Other Support Staff</a:t>
            </a:r>
            <a:r>
              <a:rPr lang="en-GB" smtClean="0"/>
              <a:t>' (Code 'OSP') have been added and the older post of </a:t>
            </a:r>
            <a:r>
              <a:rPr lang="en-GB" b="1" smtClean="0"/>
              <a:t>'Support Staff' has been removed. </a:t>
            </a:r>
            <a:br>
              <a:rPr lang="en-GB" b="1" smtClean="0"/>
            </a:br>
            <a:r>
              <a:rPr lang="en-GB" smtClean="0"/>
              <a:t>Note: qualification data for teachers, teaching assistants and for non-teaching school leaders required but no longer required for other support staff. All qualifications graded at level 4 or above (i.e. post A-level qualifications) should be included.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1371600" y="685800"/>
            <a:ext cx="9601200" cy="766763"/>
          </a:xfrm>
        </p:spPr>
        <p:txBody>
          <a:bodyPr/>
          <a:lstStyle/>
          <a:p>
            <a:pPr eaLnBrk="1" hangingPunct="1"/>
            <a:r>
              <a:rPr lang="en-US" smtClean="0"/>
              <a:t>Assessment – this summer</a:t>
            </a:r>
          </a:p>
        </p:txBody>
      </p:sp>
      <p:sp>
        <p:nvSpPr>
          <p:cNvPr id="30722" name="Content Placeholder 2"/>
          <p:cNvSpPr>
            <a:spLocks noGrp="1"/>
          </p:cNvSpPr>
          <p:nvPr>
            <p:ph idx="1"/>
          </p:nvPr>
        </p:nvSpPr>
        <p:spPr>
          <a:xfrm>
            <a:off x="1295400" y="1638300"/>
            <a:ext cx="9601200" cy="4425950"/>
          </a:xfrm>
        </p:spPr>
        <p:txBody>
          <a:bodyPr/>
          <a:lstStyle/>
          <a:p>
            <a:pPr eaLnBrk="1" hangingPunct="1">
              <a:lnSpc>
                <a:spcPct val="74000"/>
              </a:lnSpc>
              <a:buFont typeface="Franklin Gothic Book" pitchFamily="34" charset="0"/>
              <a:buNone/>
            </a:pPr>
            <a:r>
              <a:rPr lang="en-US" sz="1900" smtClean="0"/>
              <a:t>Summer Assessment Package covers:</a:t>
            </a:r>
          </a:p>
          <a:p>
            <a:pPr eaLnBrk="1" hangingPunct="1">
              <a:lnSpc>
                <a:spcPct val="74000"/>
              </a:lnSpc>
            </a:pPr>
            <a:r>
              <a:rPr lang="en-US" sz="1900" smtClean="0"/>
              <a:t>Quick roundup:</a:t>
            </a:r>
            <a:br>
              <a:rPr lang="en-US" sz="1900" smtClean="0"/>
            </a:br>
            <a:r>
              <a:rPr lang="en-US" sz="1900" smtClean="0"/>
              <a:t>EYFS return</a:t>
            </a:r>
            <a:br>
              <a:rPr lang="en-US" sz="1900" smtClean="0"/>
            </a:br>
            <a:r>
              <a:rPr lang="en-US" sz="1900" smtClean="0"/>
              <a:t>Phonics – ALL Year 1 and Y2 Re-checks</a:t>
            </a:r>
            <a:br>
              <a:rPr lang="en-US" sz="1900" smtClean="0"/>
            </a:br>
            <a:r>
              <a:rPr lang="en-US" sz="1900" smtClean="0"/>
              <a:t>KS1 – all Year 2</a:t>
            </a:r>
            <a:br>
              <a:rPr lang="en-US" sz="1900" smtClean="0"/>
            </a:br>
            <a:r>
              <a:rPr lang="en-US" sz="1900" smtClean="0"/>
              <a:t>Year 4 (CBC schools) </a:t>
            </a:r>
            <a:br>
              <a:rPr lang="en-US" sz="1900" smtClean="0"/>
            </a:br>
            <a:r>
              <a:rPr lang="en-US" sz="1900" smtClean="0"/>
              <a:t>KS2 – all Year 6 </a:t>
            </a:r>
            <a:br>
              <a:rPr lang="en-US" sz="1900" smtClean="0"/>
            </a:br>
            <a:r>
              <a:rPr lang="en-US" sz="1900" smtClean="0"/>
              <a:t/>
            </a:r>
            <a:br>
              <a:rPr lang="en-US" sz="1900" smtClean="0"/>
            </a:br>
            <a:r>
              <a:rPr lang="en-US" sz="1900" b="1" smtClean="0"/>
              <a:t>Performance Measures</a:t>
            </a:r>
            <a:r>
              <a:rPr lang="en-US" sz="1900" smtClean="0"/>
              <a:t> markbooks for EYF, KS1, Y4 &amp; KS2  </a:t>
            </a:r>
            <a:br>
              <a:rPr lang="en-US" sz="1900" smtClean="0"/>
            </a:br>
            <a:r>
              <a:rPr lang="en-US" sz="1900" smtClean="0"/>
              <a:t/>
            </a:r>
            <a:br>
              <a:rPr lang="en-US" sz="1900" smtClean="0"/>
            </a:br>
            <a:r>
              <a:rPr lang="en-US" sz="1900" smtClean="0"/>
              <a:t>All instructions on </a:t>
            </a:r>
            <a:r>
              <a:rPr lang="en-US" sz="1900" smtClean="0">
                <a:hlinkClick r:id="rId3"/>
              </a:rPr>
              <a:t>www.cbict.org.uk</a:t>
            </a:r>
            <a:r>
              <a:rPr lang="en-US" sz="1900" smtClean="0"/>
              <a:t> – having all your statutory data on Integris will enable to build a key stage picture of each pupil in their record – benefit from the various reports and analysis </a:t>
            </a:r>
          </a:p>
          <a:p>
            <a:pPr eaLnBrk="1" hangingPunct="1">
              <a:lnSpc>
                <a:spcPct val="74000"/>
              </a:lnSpc>
            </a:pPr>
            <a:r>
              <a:rPr lang="en-US" sz="1900" smtClean="0"/>
              <a:t>ALLOW TIME TO QUALITY CHECK – you can run to the reporting stages to see what your data means for the school i.e. % figures before you create the return – work to the Activity Calendar</a:t>
            </a:r>
            <a:br>
              <a:rPr lang="en-US" sz="1900" smtClean="0"/>
            </a:br>
            <a:r>
              <a:rPr lang="en-US" sz="1900" smtClean="0"/>
              <a:t/>
            </a:r>
            <a:br>
              <a:rPr lang="en-US" sz="1900" smtClean="0"/>
            </a:br>
            <a:endParaRPr lang="en-US" sz="19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themeOverride>
</file>

<file path=docProps/app.xml><?xml version="1.0" encoding="utf-8"?>
<Properties xmlns="http://schemas.openxmlformats.org/officeDocument/2006/extended-properties" xmlns:vt="http://schemas.openxmlformats.org/officeDocument/2006/docPropsVTypes">
  <Template>{13A48296-7746-5647-89AC-63F49ED9A9F4}tf10001072</Template>
  <TotalTime>4581</TotalTime>
  <Words>1565</Words>
  <Application>Microsoft Macintosh PowerPoint</Application>
  <PresentationFormat>Custom</PresentationFormat>
  <Paragraphs>139</Paragraphs>
  <Slides>18</Slides>
  <Notes>14</Notes>
  <HiddenSlides>0</HiddenSlides>
  <MMClips>0</MMClips>
  <ScaleCrop>false</ScaleCrop>
  <HeadingPairs>
    <vt:vector size="6" baseType="variant">
      <vt:variant>
        <vt:lpstr>Fonts Used</vt:lpstr>
      </vt:variant>
      <vt:variant>
        <vt:i4>4</vt:i4>
      </vt:variant>
      <vt:variant>
        <vt:lpstr>Design Template</vt:lpstr>
      </vt:variant>
      <vt:variant>
        <vt:i4>5</vt:i4>
      </vt:variant>
      <vt:variant>
        <vt:lpstr>Slide Titles</vt:lpstr>
      </vt:variant>
      <vt:variant>
        <vt:i4>18</vt:i4>
      </vt:variant>
    </vt:vector>
  </HeadingPairs>
  <TitlesOfParts>
    <vt:vector size="27" baseType="lpstr">
      <vt:lpstr>Arial</vt:lpstr>
      <vt:lpstr>Franklin Gothic Book</vt:lpstr>
      <vt:lpstr>Calibri</vt:lpstr>
      <vt:lpstr>Wingdings</vt:lpstr>
      <vt:lpstr>Crop</vt:lpstr>
      <vt:lpstr>Crop</vt:lpstr>
      <vt:lpstr>Crop</vt:lpstr>
      <vt:lpstr>Crop</vt:lpstr>
      <vt:lpstr>Crop</vt:lpstr>
      <vt:lpstr>Integris User Forum 2019</vt:lpstr>
      <vt:lpstr>Slide 2</vt:lpstr>
      <vt:lpstr>CBICT Support </vt:lpstr>
      <vt:lpstr>Census 2019/2020 Reference dates </vt:lpstr>
      <vt:lpstr>School Census 2019/20</vt:lpstr>
      <vt:lpstr>School Census 2019/20</vt:lpstr>
      <vt:lpstr>School Census 2019/20</vt:lpstr>
      <vt:lpstr>SWF Census changes 2019</vt:lpstr>
      <vt:lpstr>Assessment – this summer</vt:lpstr>
      <vt:lpstr>Assessment</vt:lpstr>
      <vt:lpstr>Assessment – looking to the future</vt:lpstr>
      <vt:lpstr>Integris –new QUICK ANALYSIS</vt:lpstr>
      <vt:lpstr>Slide 13</vt:lpstr>
      <vt:lpstr>GDPR update</vt:lpstr>
      <vt:lpstr>GDPR update</vt:lpstr>
      <vt:lpstr>Slide 16</vt:lpstr>
      <vt:lpstr>Integris Focus  with  Mark House (RM)</vt:lpstr>
      <vt:lpstr>Roundup, Questions &amp; Close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Cathy Piotrowski</dc:creator>
  <cp:lastModifiedBy>Cathy</cp:lastModifiedBy>
  <cp:revision>37</cp:revision>
  <dcterms:created xsi:type="dcterms:W3CDTF">2019-05-06T10:57:37Z</dcterms:created>
  <dcterms:modified xsi:type="dcterms:W3CDTF">2019-05-15T12:05:09Z</dcterms:modified>
</cp:coreProperties>
</file>